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sldIdLst>
    <p:sldId id="268" r:id="rId5"/>
    <p:sldId id="276" r:id="rId6"/>
    <p:sldId id="326" r:id="rId7"/>
    <p:sldId id="300" r:id="rId8"/>
    <p:sldId id="312" r:id="rId9"/>
    <p:sldId id="311" r:id="rId10"/>
    <p:sldId id="327" r:id="rId11"/>
    <p:sldId id="281" r:id="rId12"/>
    <p:sldId id="279" r:id="rId13"/>
    <p:sldId id="321" r:id="rId14"/>
    <p:sldId id="285" r:id="rId15"/>
    <p:sldId id="317" r:id="rId16"/>
    <p:sldId id="320" r:id="rId17"/>
    <p:sldId id="294" r:id="rId18"/>
    <p:sldId id="325" r:id="rId19"/>
    <p:sldId id="31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142B01-2A31-40D8-974D-9F234498433C}">
          <p14:sldIdLst>
            <p14:sldId id="268"/>
            <p14:sldId id="276"/>
            <p14:sldId id="326"/>
            <p14:sldId id="300"/>
            <p14:sldId id="312"/>
            <p14:sldId id="311"/>
            <p14:sldId id="327"/>
            <p14:sldId id="281"/>
            <p14:sldId id="279"/>
            <p14:sldId id="321"/>
            <p14:sldId id="285"/>
            <p14:sldId id="317"/>
            <p14:sldId id="320"/>
            <p14:sldId id="294"/>
            <p14:sldId id="325"/>
            <p14:sldId id="3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050C"/>
    <a:srgbClr val="0479A8"/>
    <a:srgbClr val="ECEFF1"/>
    <a:srgbClr val="68A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4" autoAdjust="0"/>
    <p:restoredTop sz="82651" autoAdjust="0"/>
  </p:normalViewPr>
  <p:slideViewPr>
    <p:cSldViewPr snapToGrid="0" snapToObjects="1">
      <p:cViewPr varScale="1">
        <p:scale>
          <a:sx n="84" d="100"/>
          <a:sy n="84" d="100"/>
        </p:scale>
        <p:origin x="108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22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6:21:04.267"/>
    </inkml:context>
    <inkml:brush xml:id="br0">
      <inkml:brushProperty name="width" value="0.35278" units="cm"/>
      <inkml:brushProperty name="height" value="0.7055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1,'7074'0,"-7061"0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6:21:29.315"/>
    </inkml:context>
    <inkml:brush xml:id="br0">
      <inkml:brushProperty name="width" value="0.35278" units="cm"/>
      <inkml:brushProperty name="height" value="0.7055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1,'7122'0,"-7110"0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21671-7E6C-7746-AF0D-CD197AFDFB6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0FB02-D9C2-6A4D-8A7B-43D279C71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0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the background into this one – two slides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34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Agnostic of category and subtype classifications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08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we perform E2E </a:t>
            </a:r>
            <a:r>
              <a:rPr lang="en-US" dirty="0" err="1"/>
              <a:t>wval</a:t>
            </a:r>
            <a:r>
              <a:rPr lang="en-US" dirty="0"/>
              <a:t> with the D3 dataset, and here we compare the performance of the models with an existing work (</a:t>
            </a:r>
            <a:r>
              <a:rPr lang="en-US" dirty="0" err="1"/>
              <a:t>DPGuard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We are </a:t>
            </a:r>
            <a:r>
              <a:rPr lang="en-US" dirty="0" err="1"/>
              <a:t>presting</a:t>
            </a:r>
            <a:r>
              <a:rPr lang="en-US" dirty="0"/>
              <a:t> subtypes where the existing works are there</a:t>
            </a:r>
          </a:p>
          <a:p>
            <a:endParaRPr lang="en-US" dirty="0"/>
          </a:p>
          <a:p>
            <a:r>
              <a:rPr lang="en-US" dirty="0"/>
              <a:t>Use texture to separate ours vs </a:t>
            </a:r>
            <a:r>
              <a:rPr lang="en-US" dirty="0" err="1"/>
              <a:t>dpguard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AutoBot_Gemini</a:t>
            </a:r>
            <a:r>
              <a:rPr lang="en-US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2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34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be spending the spring in </a:t>
            </a:r>
            <a:r>
              <a:rPr lang="en-US" dirty="0" err="1"/>
              <a:t>Inria</a:t>
            </a:r>
            <a:r>
              <a:rPr lang="en-US" dirty="0"/>
              <a:t>, so if people are interested please connect with 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8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CEA16-73F5-93A6-74AC-2410FC3D0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17738E-40B1-E777-543B-EE675FC2C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614E75-41E0-84A4-2E62-430113C1F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sometimes they make it really hard to unsubscribe...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 various stakeholders f the web... 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experiment found that such practices are widespread... 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Infact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this experiment the person lost over 300 dollars and took them almost an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cancel ... 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these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website owners or developers are also penalized, like here Amazon was fined 2.5 B dollars, and not just big tech such fines can also happen to smaller companies.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in order to regulate and enforce compliance, regulators need to manually examine the websites, and a recent study found that over 11% of e commerce websites have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almost all android apps do. So enforcing compliance on all of them is both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infesible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extremely tiring.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581BA-102E-19A8-D67A-9FDC5E2B0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6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given such broad impacts, there is a need for an automatic or automated solution </a:t>
            </a:r>
            <a:r>
              <a:rPr lang="en-US" dirty="0"/>
              <a:t>can be utilized by various stakeholders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6ED22-D025-BED2-8361-8E0AF96CC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861760-441A-0786-B54A-C5DF283757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55927-8256-A89A-11CC-9910C9D10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with the second point!</a:t>
            </a:r>
          </a:p>
          <a:p>
            <a:endParaRPr lang="en-US" dirty="0"/>
          </a:p>
          <a:p>
            <a:r>
              <a:rPr lang="en-US" dirty="0"/>
              <a:t>Front load that we use LLM to </a:t>
            </a:r>
          </a:p>
          <a:p>
            <a:endParaRPr lang="en-US" dirty="0"/>
          </a:p>
          <a:p>
            <a:r>
              <a:rPr lang="en-US" dirty="0"/>
              <a:t>JS is dynamic loads – not captured by source code</a:t>
            </a:r>
          </a:p>
          <a:p>
            <a:endParaRPr lang="en-US" dirty="0"/>
          </a:p>
          <a:p>
            <a:r>
              <a:rPr lang="en-US" dirty="0"/>
              <a:t>Talk about ads and how those cannot be captured in source code</a:t>
            </a:r>
          </a:p>
          <a:p>
            <a:endParaRPr lang="en-US" dirty="0"/>
          </a:p>
          <a:p>
            <a:r>
              <a:rPr lang="en-US" dirty="0"/>
              <a:t>So obviously no source code – what about screenshots?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8DC10-0749-02FE-6244-778F51C8C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6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E5196-5DE7-7155-1C0C-9CEEF14B7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730EB1-15D9-9821-AE06-FCDD748E8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7B1BA4-48BF-2495-2D7F-8DE04E25D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bad localization Even if we detect it, it can’t tell us where the DP is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Swap code with VLLMs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ElementMap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grounding mechanism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to solve this we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comeup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structured representation of websites from screenshot that can be used as a grounding mechanism for the LLM to perform it’s classifications.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Motivate that LLMs are the solution but cannot just throw LLM at it. You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ground them!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Ofc LLM are performing well just not to the mark there are issues like these, but can we solve them? – yes through proper grounding!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13B44-B64D-6788-40BF-F44C58644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06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E63F8-626C-2990-7558-97285BF0F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A95901-9802-2F42-33C0-327F9D5ED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29707-49F4-8E19-E3A6-0A8BD28EF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implement </a:t>
            </a:r>
            <a:r>
              <a:rPr lang="en-US" dirty="0" err="1"/>
              <a:t>AutoBot</a:t>
            </a:r>
            <a:r>
              <a:rPr lang="en-US" dirty="0"/>
              <a:t> Using a combination of LLMs as well as vision models in a pipelined approach to address these limitations!</a:t>
            </a:r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 the hallucination and poor localization issues we saw earlier...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A7724-C1A7-0745-767C-A9F6A305F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91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Gemini 1.5 </a:t>
            </a:r>
            <a:r>
              <a:rPr lang="en-US" dirty="0">
                <a:sym typeface="Wingdings" panose="05000000000000000000" pitchFamily="2" charset="2"/>
              </a:rPr>
              <a:t> LLM(s) – one does initial class another does verification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There exists an reject option but the </a:t>
            </a:r>
            <a:r>
              <a:rPr lang="en-US" dirty="0" err="1">
                <a:sym typeface="Wingdings" panose="05000000000000000000" pitchFamily="2" charset="2"/>
              </a:rPr>
              <a:t>llm</a:t>
            </a:r>
            <a:r>
              <a:rPr lang="en-US" dirty="0">
                <a:sym typeface="Wingdings" panose="05000000000000000000" pitchFamily="2" charset="2"/>
              </a:rPr>
              <a:t> mis-reasons about … to tackle this we use a pipeline approach where we use a second </a:t>
            </a:r>
            <a:r>
              <a:rPr lang="en-US" dirty="0" err="1">
                <a:sym typeface="Wingdings" panose="05000000000000000000" pitchFamily="2" charset="2"/>
              </a:rPr>
              <a:t>llm</a:t>
            </a:r>
            <a:r>
              <a:rPr lang="en-US" dirty="0">
                <a:sym typeface="Wingdings" panose="05000000000000000000" pitchFamily="2" charset="2"/>
              </a:rPr>
              <a:t> instance to verify these classifications.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85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of these have their own trade-offs</a:t>
            </a:r>
          </a:p>
          <a:p>
            <a:endParaRPr lang="en-US" dirty="0"/>
          </a:p>
          <a:p>
            <a:r>
              <a:rPr lang="en-US" dirty="0"/>
              <a:t>Data to an outside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5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We create 2 dataset – </a:t>
            </a:r>
            <a:r>
              <a:rPr lang="en-US" i="1" dirty="0" err="1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LangEval</a:t>
            </a:r>
            <a:r>
              <a:rPr lang="en-US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for Language Module and </a:t>
            </a:r>
            <a:r>
              <a:rPr lang="en-US" i="1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D3 Dataset</a:t>
            </a:r>
            <a:r>
              <a:rPr lang="en-US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for E2E evaluation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We use the websites from Mathur et al.</a:t>
            </a:r>
            <a:r>
              <a:rPr lang="en-US" baseline="30000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1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We randomly choose 200 websites for our </a:t>
            </a:r>
            <a:r>
              <a:rPr lang="en-US" i="1" dirty="0" err="1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LangEval</a:t>
            </a:r>
            <a:r>
              <a:rPr lang="en-US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dataset.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We manually correct the element classifications from the vision classifier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We choose the Top 1K websites from </a:t>
            </a:r>
            <a:r>
              <a:rPr lang="en-US" dirty="0" err="1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Tranco</a:t>
            </a:r>
            <a:r>
              <a:rPr lang="en-US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in addition for our D3 Dataset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We scraped DuckDuckGo with the site address and randomly picked one of the top 10 links with most number of interactable elements to avoid landing pages</a:t>
            </a:r>
          </a:p>
          <a:p>
            <a:endParaRPr lang="en-US" dirty="0"/>
          </a:p>
          <a:p>
            <a:r>
              <a:rPr lang="en-US" dirty="0"/>
              <a:t>Express that we create D3 with annotated websites with DP that we use to evaluate our models as well as existing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0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AB265-C0D2-A543-B156-B0221787B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33906"/>
            <a:ext cx="12192000" cy="1124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name, position, unit/faculty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38E82-F276-E142-E87C-5EDAC7406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888" y="905690"/>
            <a:ext cx="8334246" cy="2106570"/>
          </a:xfrm>
        </p:spPr>
        <p:txBody>
          <a:bodyPr rIns="91440">
            <a:normAutofit/>
          </a:bodyPr>
          <a:lstStyle>
            <a:lvl1pPr>
              <a:defRPr sz="42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412645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2F59-3D81-9C0B-CDB4-B5F8B5CE8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Ins="91440">
            <a:normAutofit/>
          </a:bodyPr>
          <a:lstStyle>
            <a:lvl1pPr>
              <a:defRPr sz="34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CCS’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92E55-E72A-D334-3C29-241BA06D68F3}"/>
              </a:ext>
            </a:extLst>
          </p:cNvPr>
          <p:cNvSpPr txBox="1"/>
          <p:nvPr userDrawn="1"/>
        </p:nvSpPr>
        <p:spPr>
          <a:xfrm>
            <a:off x="11734800" y="648043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5046FE-F157-40D2-BA83-80671502B4E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EE11DD-DE36-1621-F759-2B76F27D8BAC}"/>
              </a:ext>
            </a:extLst>
          </p:cNvPr>
          <p:cNvSpPr txBox="1"/>
          <p:nvPr userDrawn="1"/>
        </p:nvSpPr>
        <p:spPr>
          <a:xfrm>
            <a:off x="5089746" y="6492746"/>
            <a:ext cx="664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Nayak et al., Automatically Detecting Online Deceptive Patterns 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2F59-3D81-9C0B-CDB4-B5F8B5CE8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Ins="91440">
            <a:normAutofit/>
          </a:bodyPr>
          <a:lstStyle>
            <a:lvl1pPr>
              <a:defRPr sz="34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CCS’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92E55-E72A-D334-3C29-241BA06D68F3}"/>
              </a:ext>
            </a:extLst>
          </p:cNvPr>
          <p:cNvSpPr txBox="1"/>
          <p:nvPr userDrawn="1"/>
        </p:nvSpPr>
        <p:spPr>
          <a:xfrm>
            <a:off x="11734800" y="648043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5046FE-F157-40D2-BA83-80671502B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979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A194C-A4B8-2148-8BE0-5451BAAC5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24128"/>
            <a:ext cx="11163300" cy="5825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Insert subtitle if needed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A8E911-3157-1444-8D3E-B3404B047192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6D0D8-B441-B94F-81C3-D858DB039304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54FEC2B-37AF-0F44-BE06-966950F82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B6C9F2-5465-8D47-8351-B6B681C45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C382C-FEDF-9251-E54F-141B8D2101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514600"/>
            <a:ext cx="8279202" cy="1367286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89242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0D614-EDF6-8AD1-02DA-1BBA71DA1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80753"/>
            <a:ext cx="10668000" cy="180753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649504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W–Madison logo in white text on a red backgroun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78A76A-7D1D-3E85-0AC5-9B02E65F2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80060"/>
            <a:ext cx="10668000" cy="170121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Red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58312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W–Madison logo with white text on a black backgroun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8DEFCB-76DD-8C96-B6DC-4040B702A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01325"/>
            <a:ext cx="10668000" cy="191386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Black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31482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1828799"/>
            <a:ext cx="9677400" cy="445770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05057"/>
            <a:ext cx="1060586" cy="344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64008" rIns="91440" bIns="64008" rtlCol="0" anchor="ctr">
            <a:spAutoFit/>
          </a:bodyPr>
          <a:lstStyle>
            <a:lvl1pPr algn="ctr">
              <a:defRPr sz="1400" b="0" i="0">
                <a:solidFill>
                  <a:schemeClr val="bg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4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63" r:id="rId4"/>
    <p:sldLayoutId id="2147483667" r:id="rId5"/>
    <p:sldLayoutId id="2147483676" r:id="rId6"/>
    <p:sldLayoutId id="214748367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Red Hat Display" panose="02010303040201060303" pitchFamily="2" charset="0"/>
          <a:ea typeface="Red Hat Display" panose="02010303040201060303" pitchFamily="2" charset="0"/>
          <a:cs typeface="Red Hat Display" panose="02010303040201060303" pitchFamily="2" charset="0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1pPr>
      <a:lvl2pPr marL="6350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2pPr>
      <a:lvl3pPr marL="10922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4pPr>
      <a:lvl5pPr marL="20018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72" userDrawn="1">
          <p15:clr>
            <a:srgbClr val="F26B43"/>
          </p15:clr>
        </p15:guide>
        <p15:guide id="3" pos="7608" userDrawn="1">
          <p15:clr>
            <a:srgbClr val="F26B43"/>
          </p15:clr>
        </p15:guide>
        <p15:guide id="4" pos="312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orient="horz" pos="4248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8" orient="horz" pos="960" userDrawn="1">
          <p15:clr>
            <a:srgbClr val="F26B43"/>
          </p15:clr>
        </p15:guide>
        <p15:guide id="9" pos="7032" userDrawn="1">
          <p15:clr>
            <a:srgbClr val="F26B43"/>
          </p15:clr>
        </p15:guide>
        <p15:guide id="10" pos="936" userDrawn="1">
          <p15:clr>
            <a:srgbClr val="F26B43"/>
          </p15:clr>
        </p15:guide>
        <p15:guide id="11" orient="horz" pos="1152" userDrawn="1">
          <p15:clr>
            <a:srgbClr val="F26B43"/>
          </p15:clr>
        </p15:guide>
        <p15:guide id="12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ebm"/><Relationship Id="rId1" Type="http://schemas.microsoft.com/office/2007/relationships/media" Target="../media/media3.webm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customXml" Target="../ink/ink1.xml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297C0B-4763-30D7-E66D-507188FF5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Automatically Detecting Online Deceptive Patterns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512310-CD8C-22A8-3B35-C24D5EAE98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1888" y="3519488"/>
            <a:ext cx="10694226" cy="1541462"/>
          </a:xfrm>
        </p:spPr>
        <p:txBody>
          <a:bodyPr/>
          <a:lstStyle/>
          <a:p>
            <a:pPr algn="ctr"/>
            <a:r>
              <a:rPr lang="en-US" sz="2400" i="1" u="sng" dirty="0"/>
              <a:t>Asmit Nayak</a:t>
            </a:r>
            <a:r>
              <a:rPr lang="en-US" sz="2400" i="1" dirty="0"/>
              <a:t>, Yash Wani*, Shirley Zhang*, Rishabh Khandelwal, Kassem Fawaz</a:t>
            </a:r>
          </a:p>
          <a:p>
            <a:pPr algn="ctr"/>
            <a:r>
              <a:rPr lang="en-US" sz="300" dirty="0"/>
              <a:t> </a:t>
            </a:r>
            <a:endParaRPr lang="en-US" sz="2400" dirty="0"/>
          </a:p>
          <a:p>
            <a:pPr algn="ctr"/>
            <a:r>
              <a:rPr lang="en-US" sz="2400" dirty="0"/>
              <a:t>University of Wisconsin – Madison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0781E-1943-2597-D18E-0E33F14C56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ACM CCS 2025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7D73611-3EFC-E367-A816-C0263DDE1E1D}"/>
              </a:ext>
            </a:extLst>
          </p:cNvPr>
          <p:cNvSpPr txBox="1">
            <a:spLocks/>
          </p:cNvSpPr>
          <p:nvPr/>
        </p:nvSpPr>
        <p:spPr>
          <a:xfrm>
            <a:off x="1012755" y="5418341"/>
            <a:ext cx="2072742" cy="31579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tabLst/>
              <a:defRPr sz="23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*Equal Contribution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28FFFA-8C86-0306-D68C-515EFF878A7B}"/>
              </a:ext>
            </a:extLst>
          </p:cNvPr>
          <p:cNvGrpSpPr/>
          <p:nvPr/>
        </p:nvGrpSpPr>
        <p:grpSpPr>
          <a:xfrm>
            <a:off x="2349354" y="4867824"/>
            <a:ext cx="2686757" cy="387240"/>
            <a:chOff x="7631815" y="10294775"/>
            <a:chExt cx="2686757" cy="387240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0F4106AA-BEBB-84CF-018E-37371A5D7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815" y="10294775"/>
              <a:ext cx="387240" cy="3872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3FFD37-9BC2-92FE-E69E-8D8A725E3801}"/>
                </a:ext>
              </a:extLst>
            </p:cNvPr>
            <p:cNvSpPr txBox="1"/>
            <p:nvPr/>
          </p:nvSpPr>
          <p:spPr>
            <a:xfrm>
              <a:off x="8130152" y="10303729"/>
              <a:ext cx="2188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Helvetica Neue" panose="02000503000000020004"/>
                </a:rPr>
                <a:t>anayak6@wisc.edu</a:t>
              </a:r>
              <a:endParaRPr lang="en-US" dirty="0">
                <a:latin typeface="Helvetica Neue" panose="0200050300000002000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A3AC0B5-B34A-4F4B-F9E1-A414F0A9CD4B}"/>
              </a:ext>
            </a:extLst>
          </p:cNvPr>
          <p:cNvGrpSpPr/>
          <p:nvPr/>
        </p:nvGrpSpPr>
        <p:grpSpPr>
          <a:xfrm>
            <a:off x="7385465" y="4770537"/>
            <a:ext cx="2457182" cy="568523"/>
            <a:chOff x="5377942" y="11060773"/>
            <a:chExt cx="2457182" cy="568523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F86C95C1-39D9-8CAF-5D3A-297E5BE48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942" y="11060773"/>
              <a:ext cx="568523" cy="56852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245826-2491-9953-C9CB-EEC11CD93E1B}"/>
                </a:ext>
              </a:extLst>
            </p:cNvPr>
            <p:cNvSpPr txBox="1"/>
            <p:nvPr/>
          </p:nvSpPr>
          <p:spPr>
            <a:xfrm>
              <a:off x="5946465" y="11160368"/>
              <a:ext cx="1888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" panose="02000503000000020004"/>
                </a:rPr>
                <a:t>wiscprivacy.com</a:t>
              </a: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AE013A67-7EC9-DE9B-2F00-12EDA742C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1888" y="397779"/>
            <a:ext cx="2566206" cy="8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7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0E4ED-C1A7-40E9-7E6B-0B1F9F973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5E78134-60BE-D55E-DEDF-03ABCBD67F79}"/>
              </a:ext>
            </a:extLst>
          </p:cNvPr>
          <p:cNvCxnSpPr>
            <a:stCxn id="25" idx="1"/>
            <a:endCxn id="21" idx="3"/>
          </p:cNvCxnSpPr>
          <p:nvPr/>
        </p:nvCxnSpPr>
        <p:spPr>
          <a:xfrm flipH="1">
            <a:off x="2903583" y="3460541"/>
            <a:ext cx="69363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56FB971-BEFB-53DA-991A-6D1C31E72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LLM Spectrum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DA622-664F-1822-1436-E0CBAC577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CCS’ 2025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35AABF-4EE2-9F2B-0DA9-60ED13687584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2583543" y="2862943"/>
            <a:ext cx="4355877" cy="5443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37435CF-DBD3-698F-77F4-EADB3E136A88}"/>
              </a:ext>
            </a:extLst>
          </p:cNvPr>
          <p:cNvSpPr txBox="1"/>
          <p:nvPr/>
        </p:nvSpPr>
        <p:spPr>
          <a:xfrm>
            <a:off x="1502229" y="2075544"/>
            <a:ext cx="2162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Large LM (&gt;200B)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E5692-AAEB-AA6C-7DB0-F963FCA18511}"/>
              </a:ext>
            </a:extLst>
          </p:cNvPr>
          <p:cNvSpPr txBox="1"/>
          <p:nvPr/>
        </p:nvSpPr>
        <p:spPr>
          <a:xfrm>
            <a:off x="8780236" y="2072306"/>
            <a:ext cx="2759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Very Small LM (&lt;1B)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A1005-F3F3-11BA-96D9-4312DE0C5DB6}"/>
              </a:ext>
            </a:extLst>
          </p:cNvPr>
          <p:cNvSpPr txBox="1"/>
          <p:nvPr/>
        </p:nvSpPr>
        <p:spPr>
          <a:xfrm>
            <a:off x="6014360" y="2072306"/>
            <a:ext cx="2012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Small LM (1-2B)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314533-20DF-3742-3650-9BBC59D2EB60}"/>
              </a:ext>
            </a:extLst>
          </p:cNvPr>
          <p:cNvSpPr/>
          <p:nvPr/>
        </p:nvSpPr>
        <p:spPr>
          <a:xfrm>
            <a:off x="10079038" y="2781981"/>
            <a:ext cx="161924" cy="161924"/>
          </a:xfrm>
          <a:prstGeom prst="ellipse">
            <a:avLst/>
          </a:prstGeom>
          <a:ln>
            <a:solidFill>
              <a:srgbClr val="C505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60CC9E-3924-AA00-C5AC-E8441927A280}"/>
              </a:ext>
            </a:extLst>
          </p:cNvPr>
          <p:cNvSpPr/>
          <p:nvPr/>
        </p:nvSpPr>
        <p:spPr>
          <a:xfrm>
            <a:off x="6939420" y="2787424"/>
            <a:ext cx="161924" cy="161924"/>
          </a:xfrm>
          <a:prstGeom prst="ellipse">
            <a:avLst/>
          </a:prstGeom>
          <a:ln>
            <a:solidFill>
              <a:srgbClr val="C505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04BD7-D06E-3969-079E-1BFA8F8B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1936932"/>
            <a:ext cx="640080" cy="640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279AFF-024E-4553-4138-F40DF92C7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49" y="1936932"/>
            <a:ext cx="640080" cy="64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623F2-31CF-6D8B-9524-26B3E5B8F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853" y="1936932"/>
            <a:ext cx="640080" cy="6400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D13543-A9A9-D93E-BBBB-0F208E8FE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503" y="3140501"/>
            <a:ext cx="640080" cy="6400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D440EA-2603-7F2A-78B9-1AA0462A9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0342" y="3140501"/>
            <a:ext cx="640080" cy="640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504C29-901B-E89F-8C09-335F4C685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9960" y="3140501"/>
            <a:ext cx="640080" cy="6400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BDD11F-984C-A074-DD49-76D314F9A6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546" y="3136872"/>
            <a:ext cx="640080" cy="64008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CFA2E69-E552-AB04-E414-12D8BB5BB9D7}"/>
              </a:ext>
            </a:extLst>
          </p:cNvPr>
          <p:cNvSpPr/>
          <p:nvPr/>
        </p:nvSpPr>
        <p:spPr>
          <a:xfrm>
            <a:off x="230497" y="3147759"/>
            <a:ext cx="1721674" cy="64008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Performance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01D2251-0C73-7BC9-C0DD-CA003FF7FF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547" y="3922956"/>
            <a:ext cx="640079" cy="64007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CBA23EA-BAF0-7A69-C2A8-4102700651A3}"/>
              </a:ext>
            </a:extLst>
          </p:cNvPr>
          <p:cNvSpPr/>
          <p:nvPr/>
        </p:nvSpPr>
        <p:spPr>
          <a:xfrm>
            <a:off x="169001" y="3919400"/>
            <a:ext cx="1783170" cy="64008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Data Privacy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C833262-3E53-6BC5-290F-9C3BD105AC9F}"/>
              </a:ext>
            </a:extLst>
          </p:cNvPr>
          <p:cNvCxnSpPr/>
          <p:nvPr/>
        </p:nvCxnSpPr>
        <p:spPr>
          <a:xfrm flipH="1">
            <a:off x="2903582" y="4238324"/>
            <a:ext cx="6936377" cy="0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B86AAC3-33B1-6CDC-BDEA-89DCE094FF10}"/>
              </a:ext>
            </a:extLst>
          </p:cNvPr>
          <p:cNvGrpSpPr/>
          <p:nvPr/>
        </p:nvGrpSpPr>
        <p:grpSpPr>
          <a:xfrm>
            <a:off x="9839959" y="3918284"/>
            <a:ext cx="787719" cy="772399"/>
            <a:chOff x="9839959" y="3918284"/>
            <a:chExt cx="787719" cy="77239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060521B-7F8D-59AB-9410-19EB69648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39959" y="3918284"/>
              <a:ext cx="640080" cy="64008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F5AC151-0A25-E8EF-E1F6-1C9B9A61B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79038" y="4142043"/>
              <a:ext cx="548640" cy="548640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5F90B29-C221-DFF5-ABC6-5F0D2ECC7202}"/>
              </a:ext>
            </a:extLst>
          </p:cNvPr>
          <p:cNvGrpSpPr/>
          <p:nvPr/>
        </p:nvGrpSpPr>
        <p:grpSpPr>
          <a:xfrm>
            <a:off x="6700342" y="3918284"/>
            <a:ext cx="787718" cy="772399"/>
            <a:chOff x="6700342" y="3918284"/>
            <a:chExt cx="787718" cy="77239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D2D96BE-D122-4679-3D45-0D0C82441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00342" y="3918284"/>
              <a:ext cx="640080" cy="64008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FC3EC55-AFFC-5434-0B66-590582AF7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90000"/>
            </a:blip>
            <a:stretch>
              <a:fillRect/>
            </a:stretch>
          </p:blipFill>
          <p:spPr>
            <a:xfrm>
              <a:off x="6939420" y="4142043"/>
              <a:ext cx="548640" cy="54864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C90580C-5347-DB41-54BC-4E8BEF19F038}"/>
              </a:ext>
            </a:extLst>
          </p:cNvPr>
          <p:cNvGrpSpPr/>
          <p:nvPr/>
        </p:nvGrpSpPr>
        <p:grpSpPr>
          <a:xfrm>
            <a:off x="2263502" y="3918284"/>
            <a:ext cx="788084" cy="772399"/>
            <a:chOff x="2263502" y="3918284"/>
            <a:chExt cx="788084" cy="77239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BCA2612-EFCA-14FC-2E8C-174FE3F2D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63502" y="3918284"/>
              <a:ext cx="640080" cy="64008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7649B8C-0598-DB7B-8D47-DEF1F7458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32000"/>
            </a:blip>
            <a:stretch>
              <a:fillRect/>
            </a:stretch>
          </p:blipFill>
          <p:spPr>
            <a:xfrm>
              <a:off x="2502946" y="4142043"/>
              <a:ext cx="548640" cy="548640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AB5C73F4-E9B1-ADB7-F8E5-1ECD834EBA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294" y="4690683"/>
            <a:ext cx="640080" cy="64008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489990E4-31C5-563A-208C-0DD77049EE4B}"/>
              </a:ext>
            </a:extLst>
          </p:cNvPr>
          <p:cNvSpPr/>
          <p:nvPr/>
        </p:nvSpPr>
        <p:spPr>
          <a:xfrm>
            <a:off x="230497" y="4694238"/>
            <a:ext cx="1721674" cy="64008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Latency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D4E02E1-2B6B-4748-66D3-F499BA40E1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3502" y="4694238"/>
            <a:ext cx="640080" cy="640080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1753316-7B15-5B67-27F4-207BFD5825C2}"/>
              </a:ext>
            </a:extLst>
          </p:cNvPr>
          <p:cNvCxnSpPr>
            <a:cxnSpLocks/>
            <a:endCxn id="59" idx="3"/>
          </p:cNvCxnSpPr>
          <p:nvPr/>
        </p:nvCxnSpPr>
        <p:spPr>
          <a:xfrm flipH="1">
            <a:off x="2903582" y="5010723"/>
            <a:ext cx="6936378" cy="3555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52B37AC3-9936-F22B-5ED8-A6A1365C61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39959" y="4694238"/>
            <a:ext cx="640080" cy="640080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9CE21DC-E51A-100D-A13C-4EEDA16542DC}"/>
              </a:ext>
            </a:extLst>
          </p:cNvPr>
          <p:cNvCxnSpPr>
            <a:cxnSpLocks/>
            <a:stCxn id="14" idx="6"/>
            <a:endCxn id="13" idx="2"/>
          </p:cNvCxnSpPr>
          <p:nvPr/>
        </p:nvCxnSpPr>
        <p:spPr>
          <a:xfrm flipV="1">
            <a:off x="7101344" y="2862943"/>
            <a:ext cx="2977694" cy="5443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9DDF951E-E71E-37EE-7091-840C6FBF56F9}"/>
              </a:ext>
            </a:extLst>
          </p:cNvPr>
          <p:cNvSpPr/>
          <p:nvPr/>
        </p:nvSpPr>
        <p:spPr>
          <a:xfrm>
            <a:off x="2502946" y="2787424"/>
            <a:ext cx="161924" cy="161924"/>
          </a:xfrm>
          <a:prstGeom prst="ellipse">
            <a:avLst/>
          </a:prstGeom>
          <a:ln>
            <a:solidFill>
              <a:srgbClr val="C505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 descr="Qwen 2.5 - OpenCV">
            <a:extLst>
              <a:ext uri="{FF2B5EF4-FFF2-40B4-BE49-F238E27FC236}">
                <a16:creationId xmlns:a16="http://schemas.microsoft.com/office/drawing/2014/main" id="{0BA5B662-9DE0-A070-EA6A-924307DF5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150" y="5395626"/>
            <a:ext cx="738462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1790093C-76E2-1F9A-C972-1420AD530C34}"/>
              </a:ext>
            </a:extLst>
          </p:cNvPr>
          <p:cNvSpPr/>
          <p:nvPr/>
        </p:nvSpPr>
        <p:spPr>
          <a:xfrm>
            <a:off x="6211694" y="6201182"/>
            <a:ext cx="1617374" cy="337370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Qwen-2.5-1.5B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DC514D2-19B2-738C-D4C0-CAADEC78F5FF}"/>
              </a:ext>
            </a:extLst>
          </p:cNvPr>
          <p:cNvSpPr/>
          <p:nvPr/>
        </p:nvSpPr>
        <p:spPr>
          <a:xfrm>
            <a:off x="9575112" y="5610481"/>
            <a:ext cx="1007851" cy="868987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T5</a:t>
            </a: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94251C5F-987D-D891-3A02-BDE3DA4D69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15330" y="5422283"/>
            <a:ext cx="731520" cy="731520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6D23344-9AA5-10D9-14B1-FBB8C6923CBF}"/>
              </a:ext>
            </a:extLst>
          </p:cNvPr>
          <p:cNvSpPr/>
          <p:nvPr/>
        </p:nvSpPr>
        <p:spPr>
          <a:xfrm>
            <a:off x="1856183" y="6201182"/>
            <a:ext cx="1617374" cy="337370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Gemini 1.5 Pro</a:t>
            </a:r>
          </a:p>
        </p:txBody>
      </p:sp>
    </p:spTree>
    <p:extLst>
      <p:ext uri="{BB962C8B-B14F-4D97-AF65-F5344CB8AC3E}">
        <p14:creationId xmlns:p14="http://schemas.microsoft.com/office/powerpoint/2010/main" val="5189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 animBg="1"/>
      <p:bldP spid="14" grpId="0" animBg="1"/>
      <p:bldP spid="32" grpId="0" animBg="1"/>
      <p:bldP spid="33" grpId="0" animBg="1"/>
      <p:bldP spid="57" grpId="0" animBg="1"/>
      <p:bldP spid="71" grpId="0" animBg="1"/>
      <p:bldP spid="76" grpId="0" animBg="1"/>
      <p:bldP spid="77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48417-DA20-5D00-4C28-77AA640E7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6032FD-02A7-B6DC-D688-04308CC83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Datasets for Evaluation</a:t>
            </a:r>
            <a:br>
              <a:rPr lang="en-US" dirty="0"/>
            </a:b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D3EBE1-C303-BB23-0D0C-73A8A60A3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CCS’ 2025</a:t>
            </a:r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64A4F3-932A-61C9-A55F-009757C206A3}"/>
              </a:ext>
            </a:extLst>
          </p:cNvPr>
          <p:cNvSpPr/>
          <p:nvPr/>
        </p:nvSpPr>
        <p:spPr>
          <a:xfrm>
            <a:off x="3260876" y="1604114"/>
            <a:ext cx="5258342" cy="4059500"/>
          </a:xfrm>
          <a:prstGeom prst="roundRect">
            <a:avLst>
              <a:gd name="adj" fmla="val 6125"/>
            </a:avLst>
          </a:prstGeom>
          <a:solidFill>
            <a:srgbClr val="DEEBF7"/>
          </a:solidFill>
          <a:ln w="19050" cap="flat" cmpd="sng" algn="ctr">
            <a:solidFill>
              <a:srgbClr val="0479A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4E651-2A47-2FBF-A65F-BAC8BB67D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133" y="1771644"/>
            <a:ext cx="831883" cy="831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B1DED6-D8EA-1CED-B47E-576E4B247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904" y="1771635"/>
            <a:ext cx="711207" cy="80945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57B452-9975-8272-E98E-92B7C3871CEF}"/>
              </a:ext>
            </a:extLst>
          </p:cNvPr>
          <p:cNvSpPr/>
          <p:nvPr/>
        </p:nvSpPr>
        <p:spPr>
          <a:xfrm>
            <a:off x="3614595" y="2675805"/>
            <a:ext cx="1653126" cy="337370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533370">
              <a:defRPr/>
            </a:pPr>
            <a:r>
              <a:rPr lang="en-US" kern="0" dirty="0">
                <a:solidFill>
                  <a:prstClr val="black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Mathur et al.</a:t>
            </a:r>
            <a:r>
              <a:rPr lang="en-US" kern="0" baseline="30000" dirty="0">
                <a:solidFill>
                  <a:prstClr val="black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1</a:t>
            </a:r>
            <a:endParaRPr lang="en-US" kern="0" dirty="0">
              <a:solidFill>
                <a:prstClr val="black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8938CF-5DD0-22A7-8AAA-354FB73B1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130" y="4032239"/>
            <a:ext cx="802359" cy="82295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E66CFB-26E1-BC77-9D0C-AFDC4C354894}"/>
              </a:ext>
            </a:extLst>
          </p:cNvPr>
          <p:cNvSpPr/>
          <p:nvPr/>
        </p:nvSpPr>
        <p:spPr>
          <a:xfrm>
            <a:off x="5052694" y="4977045"/>
            <a:ext cx="1423230" cy="405253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D3 Dataset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ADF4116-CEB8-987F-8568-56F233AB23FA}"/>
              </a:ext>
            </a:extLst>
          </p:cNvPr>
          <p:cNvCxnSpPr>
            <a:cxnSpLocks/>
            <a:stCxn id="6" idx="2"/>
            <a:endCxn id="7" idx="1"/>
          </p:cNvCxnSpPr>
          <p:nvPr/>
        </p:nvCxnSpPr>
        <p:spPr>
          <a:xfrm rot="16200000" flipH="1">
            <a:off x="4186873" y="3267460"/>
            <a:ext cx="1430543" cy="921972"/>
          </a:xfrm>
          <a:prstGeom prst="bentConnector2">
            <a:avLst/>
          </a:prstGeom>
          <a:noFill/>
          <a:ln w="3810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674F068-75E0-95E6-0425-0D0B47771889}"/>
              </a:ext>
            </a:extLst>
          </p:cNvPr>
          <p:cNvCxnSpPr>
            <a:cxnSpLocks/>
            <a:stCxn id="14" idx="2"/>
            <a:endCxn id="7" idx="3"/>
          </p:cNvCxnSpPr>
          <p:nvPr/>
        </p:nvCxnSpPr>
        <p:spPr>
          <a:xfrm rot="5400000">
            <a:off x="6109357" y="3069308"/>
            <a:ext cx="1430543" cy="1318277"/>
          </a:xfrm>
          <a:prstGeom prst="bentConnector2">
            <a:avLst/>
          </a:prstGeom>
          <a:noFill/>
          <a:ln w="3810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1D6561-8101-3F68-A20C-333B9B652C6F}"/>
              </a:ext>
            </a:extLst>
          </p:cNvPr>
          <p:cNvSpPr/>
          <p:nvPr/>
        </p:nvSpPr>
        <p:spPr>
          <a:xfrm>
            <a:off x="6252772" y="3708914"/>
            <a:ext cx="1161300" cy="482161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600 Websites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463F72-E27D-6B62-064D-BCCDB7CDE8EC}"/>
              </a:ext>
            </a:extLst>
          </p:cNvPr>
          <p:cNvSpPr/>
          <p:nvPr/>
        </p:nvSpPr>
        <p:spPr>
          <a:xfrm>
            <a:off x="6541097" y="3134470"/>
            <a:ext cx="815389" cy="347503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Top 1K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3FFE27-0143-6FD1-2F70-E3AF1235A35D}"/>
              </a:ext>
            </a:extLst>
          </p:cNvPr>
          <p:cNvSpPr/>
          <p:nvPr/>
        </p:nvSpPr>
        <p:spPr>
          <a:xfrm>
            <a:off x="6718542" y="2675805"/>
            <a:ext cx="1530447" cy="337370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Tranco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 List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A275109-8899-8871-001A-3E42560B625B}"/>
              </a:ext>
            </a:extLst>
          </p:cNvPr>
          <p:cNvSpPr/>
          <p:nvPr/>
        </p:nvSpPr>
        <p:spPr>
          <a:xfrm>
            <a:off x="3898719" y="3708914"/>
            <a:ext cx="1072090" cy="482162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555 Websites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A92232-9B66-60FE-0DEE-93B7523BF136}"/>
              </a:ext>
            </a:extLst>
          </p:cNvPr>
          <p:cNvSpPr txBox="1"/>
          <p:nvPr/>
        </p:nvSpPr>
        <p:spPr>
          <a:xfrm>
            <a:off x="88545" y="6081539"/>
            <a:ext cx="10468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100" dirty="0"/>
              <a:t>1. Mathur, Arunesh, Gunes Acar, Michael J. Friedman, Eli Lucherini, Jonathan Mayer, </a:t>
            </a:r>
            <a:r>
              <a:rPr lang="en-US" sz="1100" dirty="0" err="1"/>
              <a:t>Marshini</a:t>
            </a:r>
            <a:r>
              <a:rPr lang="en-US" sz="1100" dirty="0"/>
              <a:t> Chetty, and Arvind Narayanan. "Dark patterns at scale: Findings from a crawl of 11K shopping websites." </a:t>
            </a:r>
            <a:r>
              <a:rPr lang="en-US" sz="1100" i="1" dirty="0"/>
              <a:t>Proceedings of the ACM on human-computer interaction</a:t>
            </a:r>
            <a:r>
              <a:rPr lang="en-US" sz="1100" dirty="0"/>
              <a:t> 3, no. CSCW (2019): 1-32.</a:t>
            </a:r>
            <a:endParaRPr lang="en-US" sz="1100" dirty="0"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63B86F-95A8-8796-6000-DC14A9AA1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904" y="1771634"/>
            <a:ext cx="711207" cy="8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0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2" grpId="0" animBg="1"/>
      <p:bldP spid="13" grpId="0" animBg="1"/>
      <p:bldP spid="14" grpId="0" animBg="1"/>
      <p:bldP spid="17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A8B96-71F0-A9FE-886F-95F6DC73A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F27143-DEE8-1E85-6D9C-67E9364F6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Evaluation</a:t>
            </a:r>
            <a:br>
              <a:rPr lang="en-US" dirty="0"/>
            </a:b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2CCDA5-8B01-30C5-33A2-C2D17B32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CCS’ 2025</a:t>
            </a:r>
          </a:p>
        </p:txBody>
      </p:sp>
      <p:pic>
        <p:nvPicPr>
          <p:cNvPr id="6" name="Picture 5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1C635B74-6323-F7B1-EB11-3EC915DD4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014" y="1073086"/>
            <a:ext cx="5431972" cy="54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3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4E4A5-D3DF-D801-9573-14C46920A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878ECB-983D-CC8D-60B6-A2D30E83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Evaluation</a:t>
            </a:r>
            <a:br>
              <a:rPr lang="en-US" dirty="0"/>
            </a:b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6D5485-18E9-EC88-F876-6D86D54CB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CCS’ 2025</a:t>
            </a:r>
          </a:p>
        </p:txBody>
      </p:sp>
      <p:pic>
        <p:nvPicPr>
          <p:cNvPr id="12" name="Picture 11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6E371F12-1995-AF11-C50E-E9C08F483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0800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30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53605-36A7-1227-424E-ED0110A6B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DF0D0C-DD9E-51BA-FB0E-84985F2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  <a:br>
              <a:rPr lang="en-US" dirty="0"/>
            </a:b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770601-19D5-9B10-75D5-4C3C45B6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CCS’ 2025</a:t>
            </a:r>
            <a:endParaRPr lang="en-US" dirty="0"/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0BB5A98-0521-F66D-1F56-57BDCB9F4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2" r="64221" b="487"/>
          <a:stretch/>
        </p:blipFill>
        <p:spPr>
          <a:xfrm>
            <a:off x="1797160" y="1119686"/>
            <a:ext cx="2684176" cy="2280399"/>
          </a:xfrm>
          <a:prstGeom prst="rect">
            <a:avLst/>
          </a:prstGeom>
          <a:ln w="28575">
            <a:solidFill>
              <a:srgbClr val="0E2841">
                <a:lumMod val="25000"/>
                <a:lumOff val="75000"/>
              </a:srgb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56B63E-9CB8-6F9E-DA3B-DB45B1DCBF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1412" r="64221" b="487"/>
          <a:stretch/>
        </p:blipFill>
        <p:spPr>
          <a:xfrm>
            <a:off x="1797160" y="3599840"/>
            <a:ext cx="2684176" cy="2280399"/>
          </a:xfrm>
          <a:prstGeom prst="rect">
            <a:avLst/>
          </a:prstGeom>
          <a:ln w="28575">
            <a:solidFill>
              <a:srgbClr val="0E2841">
                <a:lumMod val="25000"/>
                <a:lumOff val="75000"/>
              </a:srgb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4D7DE-A17A-D632-7D4F-A44E927D451C}"/>
              </a:ext>
            </a:extLst>
          </p:cNvPr>
          <p:cNvSpPr txBox="1"/>
          <p:nvPr/>
        </p:nvSpPr>
        <p:spPr>
          <a:xfrm>
            <a:off x="2223600" y="5971426"/>
            <a:ext cx="1747680" cy="495501"/>
          </a:xfrm>
          <a:prstGeom prst="roundRect">
            <a:avLst>
              <a:gd name="adj" fmla="val 11487"/>
            </a:avLst>
          </a:prstGeom>
          <a:solidFill>
            <a:srgbClr val="1E4C7C"/>
          </a:solidFill>
          <a:ln w="12700">
            <a:miter lim="400000"/>
          </a:ln>
        </p:spPr>
        <p:txBody>
          <a:bodyPr lIns="40975" tIns="40975" rIns="40975" bIns="40975" anchor="ctr"/>
          <a:lstStyle>
            <a:defPPr>
              <a:defRPr lang="en-US"/>
            </a:defPPr>
            <a:lvl1pPr algn="ctr">
              <a:lnSpc>
                <a:spcPct val="100000"/>
              </a:lnSpc>
              <a:defRPr sz="1200" b="0">
                <a:solidFill>
                  <a:srgbClr val="FFFFFF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 sz="1400" dirty="0"/>
              <a:t>Local Browser Extension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799A92-BE57-E6A2-67D5-E43CE85C1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496" y="1286214"/>
            <a:ext cx="4116344" cy="4285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45F33F-B574-C062-9519-48D955147961}"/>
              </a:ext>
            </a:extLst>
          </p:cNvPr>
          <p:cNvSpPr txBox="1"/>
          <p:nvPr/>
        </p:nvSpPr>
        <p:spPr>
          <a:xfrm>
            <a:off x="7462828" y="5971426"/>
            <a:ext cx="1747680" cy="495501"/>
          </a:xfrm>
          <a:prstGeom prst="roundRect">
            <a:avLst>
              <a:gd name="adj" fmla="val 11487"/>
            </a:avLst>
          </a:prstGeom>
          <a:solidFill>
            <a:srgbClr val="1E4C7C"/>
          </a:solidFill>
          <a:ln w="12700">
            <a:miter lim="400000"/>
          </a:ln>
        </p:spPr>
        <p:txBody>
          <a:bodyPr lIns="40975" tIns="40975" rIns="40975" bIns="40975" anchor="ctr"/>
          <a:lstStyle>
            <a:defPPr>
              <a:defRPr lang="en-US"/>
            </a:defPPr>
            <a:lvl1pPr algn="ctr">
              <a:lnSpc>
                <a:spcPct val="100000"/>
              </a:lnSpc>
              <a:defRPr sz="1200" b="0">
                <a:solidFill>
                  <a:srgbClr val="FFFFFF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 sz="1400" dirty="0"/>
              <a:t>Lighthouse Report</a:t>
            </a:r>
          </a:p>
        </p:txBody>
      </p:sp>
    </p:spTree>
    <p:extLst>
      <p:ext uri="{BB962C8B-B14F-4D97-AF65-F5344CB8AC3E}">
        <p14:creationId xmlns:p14="http://schemas.microsoft.com/office/powerpoint/2010/main" val="65930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6B7A0-0E96-6C18-E9E2-8AA44412C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292D2C-C689-B980-4FF1-5D1AD7A8A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  <a:br>
              <a:rPr lang="en-US" dirty="0"/>
            </a:b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A30C6D-6C9E-DA16-51AE-6F8F8C8F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CCS’ 2025</a:t>
            </a:r>
            <a:endParaRPr lang="en-US" dirty="0"/>
          </a:p>
        </p:txBody>
      </p:sp>
      <p:pic>
        <p:nvPicPr>
          <p:cNvPr id="5" name="Picture 4" descr="A qr code with black squares and circles&#10;&#10;AI-generated content may be incorrect.">
            <a:extLst>
              <a:ext uri="{FF2B5EF4-FFF2-40B4-BE49-F238E27FC236}">
                <a16:creationId xmlns:a16="http://schemas.microsoft.com/office/drawing/2014/main" id="{E8BC42DD-9D26-6624-04C0-EA77724B0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636" y="2749855"/>
            <a:ext cx="18288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0EE14-47AA-37B1-3074-0BEAEBA27365}"/>
              </a:ext>
            </a:extLst>
          </p:cNvPr>
          <p:cNvSpPr txBox="1"/>
          <p:nvPr/>
        </p:nvSpPr>
        <p:spPr>
          <a:xfrm>
            <a:off x="9400808" y="4690405"/>
            <a:ext cx="2784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Try out the demo here!</a:t>
            </a:r>
          </a:p>
        </p:txBody>
      </p:sp>
      <p:pic>
        <p:nvPicPr>
          <p:cNvPr id="2" name="demo_detailed">
            <a:hlinkClick r:id="" action="ppaction://media"/>
            <a:extLst>
              <a:ext uri="{FF2B5EF4-FFF2-40B4-BE49-F238E27FC236}">
                <a16:creationId xmlns:a16="http://schemas.microsoft.com/office/drawing/2014/main" id="{43AB503D-0186-F32C-9CE1-1B1932C571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457" y="1299030"/>
            <a:ext cx="9160124" cy="515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2B10-5E77-1A93-B866-38F61DD67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Takeaways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897FF-AAFA-206B-0DE5-A1251616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CCS’ 2025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618C59-7737-B02B-26BC-FE3C14D3ED1E}"/>
              </a:ext>
            </a:extLst>
          </p:cNvPr>
          <p:cNvSpPr txBox="1">
            <a:spLocks/>
          </p:cNvSpPr>
          <p:nvPr/>
        </p:nvSpPr>
        <p:spPr>
          <a:xfrm>
            <a:off x="495300" y="2096347"/>
            <a:ext cx="11493500" cy="208894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100" dirty="0"/>
              <a:t>Deceptive patterns manipulate users, and current solutions aren't </a:t>
            </a:r>
            <a:r>
              <a:rPr lang="en-US" sz="2100" b="1" dirty="0"/>
              <a:t>effective and scalable</a:t>
            </a:r>
            <a:r>
              <a:rPr lang="en-US" sz="2100" dirty="0"/>
              <a:t>.</a:t>
            </a:r>
          </a:p>
          <a:p>
            <a:pPr marL="341313" indent="-341313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100" dirty="0"/>
              <a:t>We introduce: </a:t>
            </a:r>
            <a:r>
              <a:rPr lang="en-US" sz="2100" b="1" i="1" dirty="0" err="1"/>
              <a:t>AutoBot</a:t>
            </a:r>
            <a:r>
              <a:rPr lang="en-US" sz="2100" dirty="0"/>
              <a:t>, to detects these patterns from screenshots.</a:t>
            </a:r>
          </a:p>
          <a:p>
            <a:pPr marL="341313" indent="-341313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100" dirty="0"/>
              <a:t>Our evaluation shows that </a:t>
            </a:r>
            <a:r>
              <a:rPr lang="en-US" sz="2100" b="1" i="1" dirty="0" err="1"/>
              <a:t>AutoBot</a:t>
            </a:r>
            <a:r>
              <a:rPr lang="en-US" sz="2100" dirty="0"/>
              <a:t> achieves an F1-score of 0.93 in detecting DPs</a:t>
            </a:r>
          </a:p>
          <a:p>
            <a:pPr marL="341313" indent="-341313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100" dirty="0"/>
              <a:t>We implement </a:t>
            </a:r>
            <a:r>
              <a:rPr lang="en-US" sz="2100" b="1" i="1" dirty="0" err="1"/>
              <a:t>AutoBot</a:t>
            </a:r>
            <a:r>
              <a:rPr lang="en-US" sz="2100" dirty="0"/>
              <a:t> for different stakeholders of the web.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5259E9-A5DA-BEF7-D505-1C67ECD8D5A3}"/>
              </a:ext>
            </a:extLst>
          </p:cNvPr>
          <p:cNvSpPr txBox="1"/>
          <p:nvPr/>
        </p:nvSpPr>
        <p:spPr>
          <a:xfrm>
            <a:off x="495301" y="1412371"/>
            <a:ext cx="1002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 i="1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Automated Detection of Online Deceptive Patterns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6EC578-69AC-3610-59CC-E6CF9FD6859D}"/>
              </a:ext>
            </a:extLst>
          </p:cNvPr>
          <p:cNvSpPr txBox="1">
            <a:spLocks/>
          </p:cNvSpPr>
          <p:nvPr/>
        </p:nvSpPr>
        <p:spPr>
          <a:xfrm>
            <a:off x="495301" y="4346052"/>
            <a:ext cx="2974922" cy="208894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100" i="1" dirty="0"/>
              <a:t>I'll be at INRIA this Spring working on Deceptive Pattern Detection. Please reach out to collaborate!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B097F-A634-AC99-A10F-17C64E392A00}"/>
              </a:ext>
            </a:extLst>
          </p:cNvPr>
          <p:cNvSpPr txBox="1"/>
          <p:nvPr/>
        </p:nvSpPr>
        <p:spPr>
          <a:xfrm>
            <a:off x="9111492" y="4872730"/>
            <a:ext cx="233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Checkout our project website</a:t>
            </a:r>
          </a:p>
        </p:txBody>
      </p:sp>
      <p:pic>
        <p:nvPicPr>
          <p:cNvPr id="15" name="Picture 14" descr="A qr code with different shapes and sizes&#10;&#10;AI-generated content may be incorrect.">
            <a:extLst>
              <a:ext uri="{FF2B5EF4-FFF2-40B4-BE49-F238E27FC236}">
                <a16:creationId xmlns:a16="http://schemas.microsoft.com/office/drawing/2014/main" id="{E9048CCB-837A-2BA2-6192-5E2398D84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562" y="4346052"/>
            <a:ext cx="1783080" cy="17830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09CDF4-07BE-F2D1-8D64-3233046DADBC}"/>
              </a:ext>
            </a:extLst>
          </p:cNvPr>
          <p:cNvSpPr txBox="1"/>
          <p:nvPr/>
        </p:nvSpPr>
        <p:spPr>
          <a:xfrm>
            <a:off x="2851051" y="6250335"/>
            <a:ext cx="3200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https://www.asmitnayak.com</a:t>
            </a:r>
          </a:p>
        </p:txBody>
      </p:sp>
      <p:pic>
        <p:nvPicPr>
          <p:cNvPr id="7" name="Picture 6" descr="A qr code with circles and squares&#10;&#10;AI-generated content may be incorrect.">
            <a:extLst>
              <a:ext uri="{FF2B5EF4-FFF2-40B4-BE49-F238E27FC236}">
                <a16:creationId xmlns:a16="http://schemas.microsoft.com/office/drawing/2014/main" id="{5527A7D7-26AF-53D0-7AC0-CE64C42DE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411" y="4346052"/>
            <a:ext cx="178308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3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185F72-B91F-86B4-6CC2-E6A1E286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Deceptive Patterns (DP)?</a:t>
            </a:r>
            <a:br>
              <a:rPr lang="en-US" dirty="0"/>
            </a:b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09F67-9987-73C1-565C-B740A80AB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CCS’ 2025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84F8F-9AC7-DFB1-BCB9-728123C63C54}"/>
              </a:ext>
            </a:extLst>
          </p:cNvPr>
          <p:cNvSpPr txBox="1"/>
          <p:nvPr/>
        </p:nvSpPr>
        <p:spPr>
          <a:xfrm>
            <a:off x="495299" y="1524000"/>
            <a:ext cx="631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These are tricks that websites use to make users perform website-friendly choices rather than privacy or user-friendly ones.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54A41-7DE8-91DC-6269-C8C0EC231621}"/>
              </a:ext>
            </a:extLst>
          </p:cNvPr>
          <p:cNvSpPr txBox="1"/>
          <p:nvPr/>
        </p:nvSpPr>
        <p:spPr>
          <a:xfrm>
            <a:off x="338402" y="2328295"/>
            <a:ext cx="2313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Merriweather" panose="00000500000000000000" pitchFamily="2" charset="0"/>
              </a:rPr>
              <a:t>Confirmshaming</a:t>
            </a:r>
            <a:r>
              <a:rPr lang="en-US" b="1" baseline="30000" dirty="0">
                <a:solidFill>
                  <a:srgbClr val="000000"/>
                </a:solidFill>
                <a:latin typeface="Merriweather" panose="00000500000000000000" pitchFamily="2" charset="0"/>
              </a:rPr>
              <a:t>*</a:t>
            </a:r>
            <a:endParaRPr lang="en-US" b="1" dirty="0">
              <a:solidFill>
                <a:srgbClr val="000000"/>
              </a:solidFill>
              <a:latin typeface="Merriweather" panose="00000500000000000000" pitchFamily="2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555ABF30-DC4E-2CE3-A08B-42784CA1F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24081" r="13810" b="36327"/>
          <a:stretch/>
        </p:blipFill>
        <p:spPr bwMode="auto">
          <a:xfrm>
            <a:off x="338402" y="2754198"/>
            <a:ext cx="3688817" cy="1403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BDCBAE-6A9F-8F98-D6BB-5305F81E68D7}"/>
              </a:ext>
            </a:extLst>
          </p:cNvPr>
          <p:cNvSpPr txBox="1"/>
          <p:nvPr/>
        </p:nvSpPr>
        <p:spPr>
          <a:xfrm>
            <a:off x="8435450" y="2328295"/>
            <a:ext cx="222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Merriweather" panose="00000500000000000000" pitchFamily="2" charset="0"/>
              </a:rPr>
              <a:t>Hard to Cancel</a:t>
            </a:r>
            <a:r>
              <a:rPr lang="en-US" b="1" baseline="30000" dirty="0">
                <a:solidFill>
                  <a:srgbClr val="000000"/>
                </a:solidFill>
                <a:latin typeface="Merriweather" panose="00000500000000000000" pitchFamily="2" charset="0"/>
              </a:rPr>
              <a:t>+</a:t>
            </a:r>
            <a:endParaRPr lang="en-US" b="1" dirty="0">
              <a:solidFill>
                <a:srgbClr val="000000"/>
              </a:solidFill>
              <a:latin typeface="Merriweather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4E33C-D1E1-F223-DE9E-44BE2857D908}"/>
              </a:ext>
            </a:extLst>
          </p:cNvPr>
          <p:cNvSpPr txBox="1"/>
          <p:nvPr/>
        </p:nvSpPr>
        <p:spPr>
          <a:xfrm>
            <a:off x="4347138" y="2328295"/>
            <a:ext cx="222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Merriweather" panose="00000500000000000000" pitchFamily="2" charset="0"/>
              </a:rPr>
              <a:t>Sneaking</a:t>
            </a:r>
            <a:r>
              <a:rPr lang="en-US" b="1" baseline="30000" dirty="0">
                <a:solidFill>
                  <a:srgbClr val="000000"/>
                </a:solidFill>
                <a:latin typeface="Merriweather" panose="00000500000000000000" pitchFamily="2" charset="0"/>
              </a:rPr>
              <a:t>+</a:t>
            </a:r>
            <a:endParaRPr lang="en-US" b="1" dirty="0">
              <a:solidFill>
                <a:srgbClr val="000000"/>
              </a:solidFill>
              <a:latin typeface="Merriweather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607BA6-F42C-0390-2669-EF394F6959F6}"/>
              </a:ext>
            </a:extLst>
          </p:cNvPr>
          <p:cNvSpPr txBox="1"/>
          <p:nvPr/>
        </p:nvSpPr>
        <p:spPr>
          <a:xfrm>
            <a:off x="98950" y="5489394"/>
            <a:ext cx="3688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Credits: </a:t>
            </a:r>
          </a:p>
          <a:p>
            <a:r>
              <a:rPr lang="en-US" sz="1400" dirty="0"/>
              <a:t>*:</a:t>
            </a:r>
            <a:r>
              <a:rPr lang="en-US" sz="1400" i="1" dirty="0"/>
              <a:t> https://www.deceptive.design/types</a:t>
            </a:r>
          </a:p>
          <a:p>
            <a:r>
              <a:rPr lang="en-US" sz="1400" dirty="0"/>
              <a:t>+: </a:t>
            </a:r>
            <a:r>
              <a:rPr lang="en-US" sz="1400" i="1" dirty="0"/>
              <a:t>https://pudding.cool/2023/05/dark-patterns/</a:t>
            </a:r>
          </a:p>
        </p:txBody>
      </p:sp>
      <p:pic>
        <p:nvPicPr>
          <p:cNvPr id="2" name="ny-times">
            <a:hlinkClick r:id="" action="ppaction://media"/>
            <a:extLst>
              <a:ext uri="{FF2B5EF4-FFF2-40B4-BE49-F238E27FC236}">
                <a16:creationId xmlns:a16="http://schemas.microsoft.com/office/drawing/2014/main" id="{58C8A601-D86D-40C3-26DB-82F0368AF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5450" y="2754198"/>
            <a:ext cx="3657600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mazon-sneaking">
            <a:hlinkClick r:id="" action="ppaction://media"/>
            <a:extLst>
              <a:ext uri="{FF2B5EF4-FFF2-40B4-BE49-F238E27FC236}">
                <a16:creationId xmlns:a16="http://schemas.microsoft.com/office/drawing/2014/main" id="{9C6E98B8-08B2-82C7-F4C6-536DCD6E46F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02534" y="2754198"/>
            <a:ext cx="3657600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79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 mute="1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5" grpId="0"/>
      <p:bldP spid="17" grpId="0"/>
      <p:bldP spid="19" grpId="0"/>
      <p:bldP spid="2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5CAF5-41F7-4B6A-7A82-27B6F7352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E81B7-DD29-FF5B-1893-DF2F0E9C7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Deceptive Patterns</a:t>
            </a:r>
            <a:br>
              <a:rPr lang="en-US" dirty="0"/>
            </a:b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699618-26C3-5126-1491-096CA2B21A54}"/>
              </a:ext>
            </a:extLst>
          </p:cNvPr>
          <p:cNvGrpSpPr/>
          <p:nvPr/>
        </p:nvGrpSpPr>
        <p:grpSpPr>
          <a:xfrm>
            <a:off x="1196126" y="1149292"/>
            <a:ext cx="1929312" cy="1425994"/>
            <a:chOff x="1346028" y="1158185"/>
            <a:chExt cx="1929312" cy="14259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04043E2-77CF-DD1D-AF05-19DCA62E713D}"/>
                </a:ext>
              </a:extLst>
            </p:cNvPr>
            <p:cNvGrpSpPr/>
            <p:nvPr/>
          </p:nvGrpSpPr>
          <p:grpSpPr>
            <a:xfrm>
              <a:off x="1668790" y="1663728"/>
              <a:ext cx="1283788" cy="920451"/>
              <a:chOff x="1100485" y="4823385"/>
              <a:chExt cx="2019300" cy="1447800"/>
            </a:xfrm>
          </p:grpSpPr>
          <p:sp>
            <p:nvSpPr>
              <p:cNvPr id="5" name="Cloud 4">
                <a:extLst>
                  <a:ext uri="{FF2B5EF4-FFF2-40B4-BE49-F238E27FC236}">
                    <a16:creationId xmlns:a16="http://schemas.microsoft.com/office/drawing/2014/main" id="{B04E7076-96C8-CCD8-A88A-CAEB950451A3}"/>
                  </a:ext>
                </a:extLst>
              </p:cNvPr>
              <p:cNvSpPr/>
              <p:nvPr/>
            </p:nvSpPr>
            <p:spPr>
              <a:xfrm>
                <a:off x="1100485" y="4823385"/>
                <a:ext cx="2019300" cy="1447800"/>
              </a:xfrm>
              <a:prstGeom prst="cloud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78C06EE-C2A3-DC8A-9F05-BCCE7AE79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8160" y="4924985"/>
                <a:ext cx="1123950" cy="1123950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221136-3E1B-4CBE-B608-79FBAC98E035}"/>
                </a:ext>
              </a:extLst>
            </p:cNvPr>
            <p:cNvSpPr txBox="1"/>
            <p:nvPr/>
          </p:nvSpPr>
          <p:spPr>
            <a:xfrm>
              <a:off x="1346028" y="1158185"/>
              <a:ext cx="1929312" cy="4086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Red Hat Text" panose="02010303040201060303" pitchFamily="2" charset="0"/>
                  <a:ea typeface="Red Hat Text" panose="02010303040201060303" pitchFamily="2" charset="0"/>
                  <a:cs typeface="Red Hat Text" panose="02010303040201060303" pitchFamily="2" charset="0"/>
                </a:rPr>
                <a:t>Everyday Users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39E9A6-4687-D746-F441-AEB35980BB7B}"/>
              </a:ext>
            </a:extLst>
          </p:cNvPr>
          <p:cNvGrpSpPr/>
          <p:nvPr/>
        </p:nvGrpSpPr>
        <p:grpSpPr>
          <a:xfrm>
            <a:off x="4430528" y="1129157"/>
            <a:ext cx="2708181" cy="1466265"/>
            <a:chOff x="4430528" y="1158185"/>
            <a:chExt cx="2708181" cy="146626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A93683-25BD-016F-2504-5713A8CD279C}"/>
                </a:ext>
              </a:extLst>
            </p:cNvPr>
            <p:cNvGrpSpPr/>
            <p:nvPr/>
          </p:nvGrpSpPr>
          <p:grpSpPr>
            <a:xfrm>
              <a:off x="5144538" y="1700906"/>
              <a:ext cx="1280160" cy="923544"/>
              <a:chOff x="5086350" y="1412411"/>
              <a:chExt cx="2019300" cy="1447800"/>
            </a:xfrm>
          </p:grpSpPr>
          <p:sp>
            <p:nvSpPr>
              <p:cNvPr id="9" name="Cloud 8">
                <a:extLst>
                  <a:ext uri="{FF2B5EF4-FFF2-40B4-BE49-F238E27FC236}">
                    <a16:creationId xmlns:a16="http://schemas.microsoft.com/office/drawing/2014/main" id="{1AC37DEC-49E7-7F5B-01AF-B86E2BBD1486}"/>
                  </a:ext>
                </a:extLst>
              </p:cNvPr>
              <p:cNvSpPr/>
              <p:nvPr/>
            </p:nvSpPr>
            <p:spPr>
              <a:xfrm>
                <a:off x="5086350" y="1412411"/>
                <a:ext cx="2019300" cy="1447800"/>
              </a:xfrm>
              <a:prstGeom prst="cloud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1A4ABA1-F293-0741-C64E-E5C0514E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33644" y="1494964"/>
                <a:ext cx="1124712" cy="1124712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E1683B-1509-72B1-31FD-20BABB18AC4B}"/>
                </a:ext>
              </a:extLst>
            </p:cNvPr>
            <p:cNvSpPr txBox="1"/>
            <p:nvPr/>
          </p:nvSpPr>
          <p:spPr>
            <a:xfrm>
              <a:off x="4430528" y="1158185"/>
              <a:ext cx="2708181" cy="4086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Red Hat Text" panose="02010303040201060303" pitchFamily="2" charset="0"/>
                  <a:ea typeface="Red Hat Text" panose="02010303040201060303" pitchFamily="2" charset="0"/>
                  <a:cs typeface="Red Hat Text" panose="02010303040201060303" pitchFamily="2" charset="0"/>
                </a:rPr>
                <a:t>Developers/Companies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2A6192C-66E1-FC5A-ABCA-7B295C68D4A0}"/>
              </a:ext>
            </a:extLst>
          </p:cNvPr>
          <p:cNvGrpSpPr/>
          <p:nvPr/>
        </p:nvGrpSpPr>
        <p:grpSpPr>
          <a:xfrm>
            <a:off x="8389317" y="1129422"/>
            <a:ext cx="2552074" cy="1465735"/>
            <a:chOff x="8389317" y="1158715"/>
            <a:chExt cx="2552074" cy="14657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26D6EB-2FE4-AD7B-810F-01DFFE7B6D0B}"/>
                </a:ext>
              </a:extLst>
            </p:cNvPr>
            <p:cNvGrpSpPr/>
            <p:nvPr/>
          </p:nvGrpSpPr>
          <p:grpSpPr>
            <a:xfrm>
              <a:off x="9025274" y="1700906"/>
              <a:ext cx="1280160" cy="923544"/>
              <a:chOff x="8796551" y="1898650"/>
              <a:chExt cx="2019300" cy="1447800"/>
            </a:xfrm>
          </p:grpSpPr>
          <p:sp>
            <p:nvSpPr>
              <p:cNvPr id="17" name="Cloud 16">
                <a:extLst>
                  <a:ext uri="{FF2B5EF4-FFF2-40B4-BE49-F238E27FC236}">
                    <a16:creationId xmlns:a16="http://schemas.microsoft.com/office/drawing/2014/main" id="{1716E0D0-BB58-DF2E-4458-70D2959535B7}"/>
                  </a:ext>
                </a:extLst>
              </p:cNvPr>
              <p:cNvSpPr/>
              <p:nvPr/>
            </p:nvSpPr>
            <p:spPr>
              <a:xfrm>
                <a:off x="8796551" y="1898650"/>
                <a:ext cx="2019300" cy="1447800"/>
              </a:xfrm>
              <a:prstGeom prst="cloud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E899DD2-E821-802C-E9B8-484E6101D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43845" y="1999488"/>
                <a:ext cx="1124712" cy="1124712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1BB274-8394-4F19-3A7C-C128EC6E56EE}"/>
                </a:ext>
              </a:extLst>
            </p:cNvPr>
            <p:cNvSpPr txBox="1"/>
            <p:nvPr/>
          </p:nvSpPr>
          <p:spPr>
            <a:xfrm>
              <a:off x="8389317" y="1158715"/>
              <a:ext cx="2552074" cy="4086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Red Hat Text" panose="02010303040201060303" pitchFamily="2" charset="0"/>
                  <a:ea typeface="Red Hat Text" panose="02010303040201060303" pitchFamily="2" charset="0"/>
                  <a:cs typeface="Red Hat Text" panose="02010303040201060303" pitchFamily="2" charset="0"/>
                </a:rPr>
                <a:t>Regulatory Agencies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BD2342-A909-B6DB-C73F-E52A6434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5057"/>
            <a:ext cx="1060586" cy="344710"/>
          </a:xfrm>
        </p:spPr>
        <p:txBody>
          <a:bodyPr/>
          <a:lstStyle/>
          <a:p>
            <a:r>
              <a:rPr lang="en-US" dirty="0"/>
              <a:t>CCS’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F36A51-9A2C-2F7E-A383-1A8627DC7E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820" t="14775" r="26699" b="4504"/>
          <a:stretch>
            <a:fillRect/>
          </a:stretch>
        </p:blipFill>
        <p:spPr>
          <a:xfrm>
            <a:off x="331381" y="2758548"/>
            <a:ext cx="3658802" cy="3712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FC197A-CB17-4D2E-D97B-E29D202CE7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811" t="40451" r="38134" b="50000"/>
          <a:stretch>
            <a:fillRect/>
          </a:stretch>
        </p:blipFill>
        <p:spPr>
          <a:xfrm>
            <a:off x="178659" y="4061666"/>
            <a:ext cx="3966654" cy="77816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E043D4F-D36C-C3B5-5986-4042F8638B14}"/>
              </a:ext>
            </a:extLst>
          </p:cNvPr>
          <p:cNvGrpSpPr/>
          <p:nvPr/>
        </p:nvGrpSpPr>
        <p:grpSpPr>
          <a:xfrm>
            <a:off x="4374779" y="2758548"/>
            <a:ext cx="7056627" cy="1888451"/>
            <a:chOff x="2626706" y="234087"/>
            <a:chExt cx="9267568" cy="248608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60AE838-8C0D-F677-91CB-D519F61D3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0173" t="17107" r="9169" b="72247"/>
            <a:stretch>
              <a:fillRect/>
            </a:stretch>
          </p:blipFill>
          <p:spPr>
            <a:xfrm>
              <a:off x="2626706" y="234087"/>
              <a:ext cx="9267568" cy="730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EBCD545-9749-2D57-D2AB-A0BF0B3DF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0173" t="38090" r="9169" b="36306"/>
            <a:stretch>
              <a:fillRect/>
            </a:stretch>
          </p:blipFill>
          <p:spPr>
            <a:xfrm>
              <a:off x="2626706" y="964220"/>
              <a:ext cx="9267568" cy="17559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E2D9989-B432-EEFD-F893-A952EE030EE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64" t="23426" r="2404" b="43386"/>
          <a:stretch>
            <a:fillRect/>
          </a:stretch>
        </p:blipFill>
        <p:spPr>
          <a:xfrm>
            <a:off x="4382100" y="3656460"/>
            <a:ext cx="5852130" cy="133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686986-D68B-5CB7-06A9-61FE5A5B5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404" t="35091" r="13834" b="43564"/>
          <a:stretch>
            <a:fillRect/>
          </a:stretch>
        </p:blipFill>
        <p:spPr>
          <a:xfrm>
            <a:off x="6039057" y="4423117"/>
            <a:ext cx="5771300" cy="1079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8DAD4A-1FE5-C0B4-65DB-A4795BDAA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273" t="22222" r="2404" b="34166"/>
          <a:stretch>
            <a:fillRect/>
          </a:stretch>
        </p:blipFill>
        <p:spPr>
          <a:xfrm>
            <a:off x="5213643" y="5066302"/>
            <a:ext cx="4832339" cy="1451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71DBE1-F715-257B-14C5-E114CCB1D5F4}"/>
              </a:ext>
            </a:extLst>
          </p:cNvPr>
          <p:cNvSpPr/>
          <p:nvPr/>
        </p:nvSpPr>
        <p:spPr>
          <a:xfrm>
            <a:off x="5362749" y="3618517"/>
            <a:ext cx="6332481" cy="1066800"/>
          </a:xfrm>
          <a:prstGeom prst="roundRect">
            <a:avLst>
              <a:gd name="adj" fmla="val 12349"/>
            </a:avLst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1" name="Graphic 30" descr="Open quotation mark with solid fill">
            <a:extLst>
              <a:ext uri="{FF2B5EF4-FFF2-40B4-BE49-F238E27FC236}">
                <a16:creationId xmlns:a16="http://schemas.microsoft.com/office/drawing/2014/main" id="{63A6D771-6B16-2D63-6A7E-EA4844F0F1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96326" y="3407067"/>
            <a:ext cx="822960" cy="8229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435B05F-891D-00DD-ED21-5453F9A4C6B3}"/>
              </a:ext>
            </a:extLst>
          </p:cNvPr>
          <p:cNvSpPr txBox="1"/>
          <p:nvPr/>
        </p:nvSpPr>
        <p:spPr>
          <a:xfrm>
            <a:off x="5779715" y="3664350"/>
            <a:ext cx="5852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… [Dark Patterns are present in] 11% of popular e-commerce websites … [and in] 95% of free Android apps in the U.S. Google Play Store.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1424483-2280-AD61-81C9-57AB9A456D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1730" y="4096863"/>
            <a:ext cx="992570" cy="9925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AB801E5-9648-A7DF-6F97-8BCDA6CBDC79}"/>
              </a:ext>
            </a:extLst>
          </p:cNvPr>
          <p:cNvSpPr txBox="1"/>
          <p:nvPr/>
        </p:nvSpPr>
        <p:spPr>
          <a:xfrm>
            <a:off x="1060586" y="6506735"/>
            <a:ext cx="3460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ea typeface="Red Hat Display" panose="02010303040201060303" pitchFamily="2" charset="0"/>
                <a:cs typeface="Red Hat Display" panose="02010303040201060303" pitchFamily="2" charset="0"/>
              </a:rPr>
              <a:t>https://pudding.cool/2023/05/dark-patterns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58214C8-5B28-E895-04A1-3E5897E15EEC}"/>
                  </a:ext>
                </a:extLst>
              </p14:cNvPr>
              <p14:cNvContentPartPr/>
              <p14:nvPr/>
            </p14:nvContentPartPr>
            <p14:xfrm>
              <a:off x="1518888" y="4251298"/>
              <a:ext cx="2552229" cy="45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58214C8-5B28-E895-04A1-3E5897E15EE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55514" y="-11887862"/>
                <a:ext cx="2678976" cy="3227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902E98D-A300-9E88-F24C-41EC381097F0}"/>
                  </a:ext>
                </a:extLst>
              </p14:cNvPr>
              <p14:cNvContentPartPr/>
              <p14:nvPr/>
            </p14:nvContentPartPr>
            <p14:xfrm>
              <a:off x="252502" y="4574095"/>
              <a:ext cx="2568276" cy="45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902E98D-A300-9E88-F24C-41EC381097F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9150" y="-11565065"/>
                <a:ext cx="2694980" cy="3227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27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B44CF-97B8-E2CD-2863-70DF129B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Automated Detection of DP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19127A-8152-6EA8-246E-4B9FF87E0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CCS’ 2025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50264-FFA3-B411-6843-B95EE8B12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64" y="1632097"/>
            <a:ext cx="1006599" cy="100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6089E2-78E2-B99E-4CD0-8F71FB788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64" y="4989713"/>
            <a:ext cx="1005840" cy="1005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E1458-8DA6-E3B7-DE1D-1F5B765BA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51" y="3310905"/>
            <a:ext cx="1006599" cy="1005840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5ECA5B69-BD80-BC42-AB8E-E4848DCE46B9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732163" y="2135017"/>
            <a:ext cx="2176272" cy="138288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9E7D6C-EB6B-F5BD-77DA-3B950370EA3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732250" y="3813825"/>
            <a:ext cx="21737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4FF971EE-E2DB-AE81-F74F-9849A408AB4E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731404" y="4135778"/>
            <a:ext cx="2176272" cy="1356855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881CD2D-D802-79D2-9B17-91F33E25B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348" y="1624239"/>
            <a:ext cx="1005840" cy="1005840"/>
          </a:xfrm>
          <a:prstGeom prst="rect">
            <a:avLst/>
          </a:prstGeom>
        </p:spPr>
      </p:pic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B169C70-940A-57C9-A357-A3BD6E0F2FD6}"/>
              </a:ext>
            </a:extLst>
          </p:cNvPr>
          <p:cNvCxnSpPr>
            <a:cxnSpLocks/>
          </p:cNvCxnSpPr>
          <p:nvPr/>
        </p:nvCxnSpPr>
        <p:spPr>
          <a:xfrm flipV="1">
            <a:off x="5105400" y="2135148"/>
            <a:ext cx="2176272" cy="138275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30FDA48-C788-8FC5-FEB2-FDCF313E9995}"/>
              </a:ext>
            </a:extLst>
          </p:cNvPr>
          <p:cNvSpPr txBox="1"/>
          <p:nvPr/>
        </p:nvSpPr>
        <p:spPr>
          <a:xfrm>
            <a:off x="3292418" y="4473669"/>
            <a:ext cx="2353564" cy="7150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Automated DP Detection System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9D9E06-769C-D104-265B-ED6A3665361A}"/>
              </a:ext>
            </a:extLst>
          </p:cNvPr>
          <p:cNvSpPr txBox="1"/>
          <p:nvPr/>
        </p:nvSpPr>
        <p:spPr>
          <a:xfrm>
            <a:off x="8530336" y="1616381"/>
            <a:ext cx="3464814" cy="10215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Alert and draw attention of users to the potential DPs on the site and their implications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87AD1D-06C5-1E28-BE1A-B0B1C355A37C}"/>
              </a:ext>
            </a:extLst>
          </p:cNvPr>
          <p:cNvCxnSpPr>
            <a:cxnSpLocks/>
          </p:cNvCxnSpPr>
          <p:nvPr/>
        </p:nvCxnSpPr>
        <p:spPr>
          <a:xfrm>
            <a:off x="5103752" y="3813825"/>
            <a:ext cx="217627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C7F039D-3342-F46B-1FFB-2CFE6DEC372B}"/>
              </a:ext>
            </a:extLst>
          </p:cNvPr>
          <p:cNvSpPr txBox="1"/>
          <p:nvPr/>
        </p:nvSpPr>
        <p:spPr>
          <a:xfrm>
            <a:off x="8530336" y="3285176"/>
            <a:ext cx="3464814" cy="10215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Inform Developers about various DPs on their site and their potential consequences.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0D4286D-8EF2-3AFD-DAC8-E59E7BF94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1502" y="3310905"/>
            <a:ext cx="1005840" cy="1005840"/>
          </a:xfrm>
          <a:prstGeom prst="rect">
            <a:avLst/>
          </a:prstGeom>
        </p:spPr>
      </p:pic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4B4C549C-C91A-A1F4-6959-C870258C503D}"/>
              </a:ext>
            </a:extLst>
          </p:cNvPr>
          <p:cNvCxnSpPr>
            <a:cxnSpLocks/>
          </p:cNvCxnSpPr>
          <p:nvPr/>
        </p:nvCxnSpPr>
        <p:spPr>
          <a:xfrm>
            <a:off x="5102977" y="4150744"/>
            <a:ext cx="2176272" cy="134188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D8BBF30B-0E75-C286-54A6-60BA71E3AA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1502" y="4997571"/>
            <a:ext cx="1005840" cy="100584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A7D518C-30D4-0CF3-EC57-42C1F0D40D6E}"/>
              </a:ext>
            </a:extLst>
          </p:cNvPr>
          <p:cNvSpPr txBox="1"/>
          <p:nvPr/>
        </p:nvSpPr>
        <p:spPr>
          <a:xfrm>
            <a:off x="8530336" y="4988140"/>
            <a:ext cx="3464814" cy="10215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A scalable solution that can be used to perform automated compliance checks on websites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CEDE8-AD81-F96F-453A-DA51DA8EB3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234" y="3233598"/>
            <a:ext cx="1124712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0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FB257-5C4F-ECDB-9A49-B78258C21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D4AD08-552E-73A2-96BC-391A974E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Automating DP Detection</a:t>
            </a:r>
            <a:br>
              <a:rPr lang="en-US" dirty="0"/>
            </a:b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CDF628-944C-36AD-0FFB-80E515D34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CCS’ 2025</a:t>
            </a:r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0DDEF75-36CC-A34E-2169-844963474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126" y="3540872"/>
            <a:ext cx="800470" cy="80047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9C3192-774E-FABE-3D0E-43C4F6AA3BC3}"/>
              </a:ext>
            </a:extLst>
          </p:cNvPr>
          <p:cNvSpPr/>
          <p:nvPr/>
        </p:nvSpPr>
        <p:spPr>
          <a:xfrm>
            <a:off x="387919" y="2425837"/>
            <a:ext cx="5498107" cy="3050622"/>
          </a:xfrm>
          <a:prstGeom prst="roundRect">
            <a:avLst>
              <a:gd name="adj" fmla="val 3830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en-US" sz="1400" dirty="0">
              <a:solidFill>
                <a:srgbClr val="BCBEC4"/>
              </a:solidFill>
              <a:latin typeface="JetBrains Mono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5C7B26F-62DD-546F-CB05-9DFEBCABFB0C}"/>
              </a:ext>
            </a:extLst>
          </p:cNvPr>
          <p:cNvSpPr/>
          <p:nvPr/>
        </p:nvSpPr>
        <p:spPr>
          <a:xfrm>
            <a:off x="600390" y="2328152"/>
            <a:ext cx="1109072" cy="195368"/>
          </a:xfrm>
          <a:prstGeom prst="roundRect">
            <a:avLst>
              <a:gd name="adj" fmla="val 40938"/>
            </a:avLst>
          </a:prstGeom>
          <a:solidFill>
            <a:srgbClr val="56C1FF"/>
          </a:solidFill>
          <a:ln w="190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Model Input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8450D9-AA64-EBAC-55F9-D984C064D84E}"/>
              </a:ext>
            </a:extLst>
          </p:cNvPr>
          <p:cNvCxnSpPr>
            <a:cxnSpLocks/>
          </p:cNvCxnSpPr>
          <p:nvPr/>
        </p:nvCxnSpPr>
        <p:spPr>
          <a:xfrm>
            <a:off x="5964735" y="3941107"/>
            <a:ext cx="457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0428C2-5D0A-481F-3BD4-F80910C54B5E}"/>
              </a:ext>
            </a:extLst>
          </p:cNvPr>
          <p:cNvCxnSpPr>
            <a:cxnSpLocks/>
          </p:cNvCxnSpPr>
          <p:nvPr/>
        </p:nvCxnSpPr>
        <p:spPr>
          <a:xfrm>
            <a:off x="7346332" y="3941107"/>
            <a:ext cx="457200" cy="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BA5E397-D61C-6FF6-15E4-BB90E99837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09" t="8019" r="30739" b="47498"/>
          <a:stretch>
            <a:fillRect/>
          </a:stretch>
        </p:blipFill>
        <p:spPr>
          <a:xfrm>
            <a:off x="495301" y="2641872"/>
            <a:ext cx="5269396" cy="27350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00EFB2-4F3C-617B-3F89-C6486A1D7A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2" t="17805" r="1984" b="58533"/>
          <a:stretch>
            <a:fillRect/>
          </a:stretch>
        </p:blipFill>
        <p:spPr>
          <a:xfrm>
            <a:off x="7913127" y="3630733"/>
            <a:ext cx="4025288" cy="591067"/>
          </a:xfrm>
          <a:prstGeom prst="rect">
            <a:avLst/>
          </a:prstGeom>
        </p:spPr>
      </p:pic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E332EC85-D8C6-CDDC-2257-913AD60DE1DF}"/>
              </a:ext>
            </a:extLst>
          </p:cNvPr>
          <p:cNvSpPr txBox="1">
            <a:spLocks/>
          </p:cNvSpPr>
          <p:nvPr/>
        </p:nvSpPr>
        <p:spPr>
          <a:xfrm>
            <a:off x="495299" y="1524000"/>
            <a:ext cx="6265424" cy="344710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/>
              <a:t>Using Website Source Code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C1F8AD8-30D4-56EF-61C4-9BC2182E1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924" y="2501462"/>
            <a:ext cx="804672" cy="804672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814AA08-3932-1D10-2947-9CE46F0C1F88}"/>
              </a:ext>
            </a:extLst>
          </p:cNvPr>
          <p:cNvCxnSpPr>
            <a:cxnSpLocks/>
          </p:cNvCxnSpPr>
          <p:nvPr/>
        </p:nvCxnSpPr>
        <p:spPr>
          <a:xfrm>
            <a:off x="5960533" y="2905506"/>
            <a:ext cx="457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DA760B8-3385-96E1-3D69-AA06B5E223F2}"/>
              </a:ext>
            </a:extLst>
          </p:cNvPr>
          <p:cNvCxnSpPr>
            <a:cxnSpLocks/>
          </p:cNvCxnSpPr>
          <p:nvPr/>
        </p:nvCxnSpPr>
        <p:spPr>
          <a:xfrm>
            <a:off x="7317316" y="2905506"/>
            <a:ext cx="457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7B90D148-BCF0-6FE4-A98E-36DB0B30777A}"/>
              </a:ext>
            </a:extLst>
          </p:cNvPr>
          <p:cNvSpPr txBox="1">
            <a:spLocks/>
          </p:cNvSpPr>
          <p:nvPr/>
        </p:nvSpPr>
        <p:spPr>
          <a:xfrm>
            <a:off x="7908925" y="2707209"/>
            <a:ext cx="4025288" cy="396594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Not generalizable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E075E0-3B73-3945-F85E-6B157CA108F5}"/>
              </a:ext>
            </a:extLst>
          </p:cNvPr>
          <p:cNvSpPr/>
          <p:nvPr/>
        </p:nvSpPr>
        <p:spPr>
          <a:xfrm>
            <a:off x="6296762" y="2009433"/>
            <a:ext cx="1273968" cy="355863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Heuristics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87C4C6-43BA-AAEF-12F4-6F6AB9D89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395" y="4580675"/>
            <a:ext cx="800470" cy="80047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9953FC-9436-B6F7-4893-185C63098131}"/>
              </a:ext>
            </a:extLst>
          </p:cNvPr>
          <p:cNvCxnSpPr>
            <a:cxnSpLocks/>
          </p:cNvCxnSpPr>
          <p:nvPr/>
        </p:nvCxnSpPr>
        <p:spPr>
          <a:xfrm>
            <a:off x="5964735" y="4976708"/>
            <a:ext cx="457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33D3E7-1E85-022F-53A4-E8618DCA8F9A}"/>
              </a:ext>
            </a:extLst>
          </p:cNvPr>
          <p:cNvCxnSpPr>
            <a:cxnSpLocks/>
          </p:cNvCxnSpPr>
          <p:nvPr/>
        </p:nvCxnSpPr>
        <p:spPr>
          <a:xfrm>
            <a:off x="7346332" y="4976798"/>
            <a:ext cx="457200" cy="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3CA8CEA-3F78-91FA-2646-1031C27E9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1797" y="4576473"/>
            <a:ext cx="804672" cy="80467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0718AF-4667-F858-82D3-FA74C626A166}"/>
              </a:ext>
            </a:extLst>
          </p:cNvPr>
          <p:cNvCxnSpPr>
            <a:cxnSpLocks/>
          </p:cNvCxnSpPr>
          <p:nvPr/>
        </p:nvCxnSpPr>
        <p:spPr>
          <a:xfrm>
            <a:off x="8723728" y="4976888"/>
            <a:ext cx="457200" cy="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2DC2336-1330-D88E-CB66-A67136B710C6}"/>
              </a:ext>
            </a:extLst>
          </p:cNvPr>
          <p:cNvSpPr txBox="1">
            <a:spLocks/>
          </p:cNvSpPr>
          <p:nvPr/>
        </p:nvSpPr>
        <p:spPr>
          <a:xfrm>
            <a:off x="9240791" y="4580675"/>
            <a:ext cx="2849609" cy="1088628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+mj-lt"/>
              <a:buAutoNum type="arabicPeriod"/>
            </a:pPr>
            <a:r>
              <a:rPr lang="en-US" sz="1800" dirty="0"/>
              <a:t>Lose Details!</a:t>
            </a:r>
          </a:p>
          <a:p>
            <a:pPr marL="285750" indent="-285750">
              <a:buFont typeface="+mj-lt"/>
              <a:buAutoNum type="arabicPeriod"/>
            </a:pPr>
            <a:r>
              <a:rPr lang="en-US" sz="1800" dirty="0"/>
              <a:t>Cannot Capture Dynamic UI Elements</a:t>
            </a:r>
          </a:p>
        </p:txBody>
      </p:sp>
    </p:spTree>
    <p:extLst>
      <p:ext uri="{BB962C8B-B14F-4D97-AF65-F5344CB8AC3E}">
        <p14:creationId xmlns:p14="http://schemas.microsoft.com/office/powerpoint/2010/main" val="20944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0" grpId="0" uiExpand="1" build="p"/>
      <p:bldP spid="35" grpId="0" uiExpand="1" build="p"/>
      <p:bldP spid="2" grpId="0" animBg="1"/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BA896-DDC8-A4BD-761F-B41DB3EED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9B80D1-FAD8-C785-DB80-D0AAD40A7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Automating DP Detection</a:t>
            </a:r>
            <a:br>
              <a:rPr lang="en-US" dirty="0"/>
            </a:b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AA3550-2936-8080-9F3B-2ED9E664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CCS’ 2025</a:t>
            </a:r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5B7EC5B-745C-6FDD-0B63-4BF1C5D5B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924" y="2851340"/>
            <a:ext cx="800470" cy="8004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DA4A566-B0D1-7B4B-8F9B-791372BE1CF7}"/>
              </a:ext>
            </a:extLst>
          </p:cNvPr>
          <p:cNvGrpSpPr/>
          <p:nvPr/>
        </p:nvGrpSpPr>
        <p:grpSpPr>
          <a:xfrm>
            <a:off x="7862293" y="2655681"/>
            <a:ext cx="4057018" cy="1094286"/>
            <a:chOff x="7059653" y="4295594"/>
            <a:chExt cx="4057018" cy="109428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DA46E5E-AED0-8319-DD9C-06C4D1D4DFB3}"/>
                </a:ext>
              </a:extLst>
            </p:cNvPr>
            <p:cNvSpPr/>
            <p:nvPr/>
          </p:nvSpPr>
          <p:spPr>
            <a:xfrm>
              <a:off x="7059653" y="4393276"/>
              <a:ext cx="4057018" cy="996604"/>
            </a:xfrm>
            <a:prstGeom prst="roundRect">
              <a:avLst>
                <a:gd name="adj" fmla="val 10367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300" i="1" dirty="0">
                  <a:solidFill>
                    <a:schemeClr val="tx1"/>
                  </a:solidFill>
                  <a:latin typeface="Red Hat Text" panose="02010303040201060303" pitchFamily="2" charset="0"/>
                  <a:ea typeface="Red Hat Text" panose="02010303040201060303" pitchFamily="2" charset="0"/>
                  <a:cs typeface="Red Hat Text" panose="02010303040201060303" pitchFamily="2" charset="0"/>
                </a:rPr>
                <a:t>… Forced-Action: The website forces them to choose “Agree” or “Disagree” without providing any Customization option …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678C6D8-FE53-81FA-37AE-65F5CA46CA08}"/>
                </a:ext>
              </a:extLst>
            </p:cNvPr>
            <p:cNvSpPr/>
            <p:nvPr/>
          </p:nvSpPr>
          <p:spPr>
            <a:xfrm>
              <a:off x="7272123" y="4295594"/>
              <a:ext cx="1109072" cy="195368"/>
            </a:xfrm>
            <a:prstGeom prst="roundRect">
              <a:avLst>
                <a:gd name="adj" fmla="val 40938"/>
              </a:avLst>
            </a:prstGeom>
            <a:solidFill>
              <a:srgbClr val="61D836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Red Hat Text" panose="02010303040201060303" pitchFamily="2" charset="0"/>
                  <a:ea typeface="Red Hat Text" panose="02010303040201060303" pitchFamily="2" charset="0"/>
                  <a:cs typeface="Red Hat Text" panose="02010303040201060303" pitchFamily="2" charset="0"/>
                </a:rPr>
                <a:t>Model Output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2E0E6D-53C5-5CD6-0C70-8A5BE6A0DF28}"/>
              </a:ext>
            </a:extLst>
          </p:cNvPr>
          <p:cNvGrpSpPr/>
          <p:nvPr/>
        </p:nvGrpSpPr>
        <p:grpSpPr>
          <a:xfrm>
            <a:off x="387919" y="2328152"/>
            <a:ext cx="5498107" cy="3505381"/>
            <a:chOff x="387919" y="2328152"/>
            <a:chExt cx="5498107" cy="3505381"/>
          </a:xfrm>
        </p:grpSpPr>
        <p:pic>
          <p:nvPicPr>
            <p:cNvPr id="41" name="Picture 4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6D9EB51E-D779-4D7D-9562-333A3F90B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2037" r="1493"/>
            <a:stretch>
              <a:fillRect/>
            </a:stretch>
          </p:blipFill>
          <p:spPr>
            <a:xfrm>
              <a:off x="495300" y="2588354"/>
              <a:ext cx="5266054" cy="3134167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5F07A9F-E586-B02D-CD1E-D9437E755785}"/>
                </a:ext>
              </a:extLst>
            </p:cNvPr>
            <p:cNvSpPr/>
            <p:nvPr/>
          </p:nvSpPr>
          <p:spPr>
            <a:xfrm>
              <a:off x="387919" y="2425837"/>
              <a:ext cx="5498107" cy="3407696"/>
            </a:xfrm>
            <a:prstGeom prst="roundRect">
              <a:avLst>
                <a:gd name="adj" fmla="val 3830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00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D396B84-4857-D1E3-1F96-06BC0797CA5C}"/>
                </a:ext>
              </a:extLst>
            </p:cNvPr>
            <p:cNvSpPr/>
            <p:nvPr/>
          </p:nvSpPr>
          <p:spPr>
            <a:xfrm>
              <a:off x="600390" y="2328152"/>
              <a:ext cx="1109072" cy="195368"/>
            </a:xfrm>
            <a:prstGeom prst="roundRect">
              <a:avLst>
                <a:gd name="adj" fmla="val 40938"/>
              </a:avLst>
            </a:prstGeom>
            <a:solidFill>
              <a:srgbClr val="56C1FF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Red Hat Text" panose="02010303040201060303" pitchFamily="2" charset="0"/>
                  <a:ea typeface="Red Hat Text" panose="02010303040201060303" pitchFamily="2" charset="0"/>
                  <a:cs typeface="Red Hat Text" panose="02010303040201060303" pitchFamily="2" charset="0"/>
                </a:rPr>
                <a:t>Model Input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B921ADA-C6A4-3531-4769-7EF542524FFD}"/>
              </a:ext>
            </a:extLst>
          </p:cNvPr>
          <p:cNvCxnSpPr>
            <a:cxnSpLocks/>
          </p:cNvCxnSpPr>
          <p:nvPr/>
        </p:nvCxnSpPr>
        <p:spPr>
          <a:xfrm>
            <a:off x="5960533" y="3251575"/>
            <a:ext cx="457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E54CEF-7B38-4507-99BD-01698447AECC}"/>
              </a:ext>
            </a:extLst>
          </p:cNvPr>
          <p:cNvCxnSpPr>
            <a:cxnSpLocks/>
          </p:cNvCxnSpPr>
          <p:nvPr/>
        </p:nvCxnSpPr>
        <p:spPr>
          <a:xfrm>
            <a:off x="7342130" y="3251575"/>
            <a:ext cx="457200" cy="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446241FD-9EA5-D8F4-F10A-6B192C06D799}"/>
              </a:ext>
            </a:extLst>
          </p:cNvPr>
          <p:cNvSpPr txBox="1">
            <a:spLocks/>
          </p:cNvSpPr>
          <p:nvPr/>
        </p:nvSpPr>
        <p:spPr>
          <a:xfrm>
            <a:off x="495299" y="1524000"/>
            <a:ext cx="6265424" cy="344710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/>
              <a:t>Using Vision Language Models Out-of-the-Box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3CC39CF-58EE-C5AC-1D45-7DE0A3324A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793" t="90143" r="1493"/>
          <a:stretch>
            <a:fillRect/>
          </a:stretch>
        </p:blipFill>
        <p:spPr>
          <a:xfrm>
            <a:off x="3370993" y="5371325"/>
            <a:ext cx="2390361" cy="351196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AD475B-F293-7FEA-BFCB-0CCD66504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718" y="1554837"/>
            <a:ext cx="822960" cy="822960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60B666CB-00F2-8B20-6779-353F6E1A2933}"/>
              </a:ext>
            </a:extLst>
          </p:cNvPr>
          <p:cNvSpPr txBox="1">
            <a:spLocks/>
          </p:cNvSpPr>
          <p:nvPr/>
        </p:nvSpPr>
        <p:spPr>
          <a:xfrm>
            <a:off x="8017678" y="1768020"/>
            <a:ext cx="4025288" cy="396594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Model Suffers from Hallucination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5C87EE-7588-9BC1-8028-84214B0FCBD0}"/>
              </a:ext>
            </a:extLst>
          </p:cNvPr>
          <p:cNvGrpSpPr/>
          <p:nvPr/>
        </p:nvGrpSpPr>
        <p:grpSpPr>
          <a:xfrm>
            <a:off x="7194718" y="5566583"/>
            <a:ext cx="822960" cy="822960"/>
            <a:chOff x="7274394" y="5003998"/>
            <a:chExt cx="822960" cy="82296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B342E97-26F6-F712-21B8-EE2C6E2EA4F7}"/>
                </a:ext>
              </a:extLst>
            </p:cNvPr>
            <p:cNvGrpSpPr/>
            <p:nvPr/>
          </p:nvGrpSpPr>
          <p:grpSpPr>
            <a:xfrm>
              <a:off x="7274394" y="5003998"/>
              <a:ext cx="822960" cy="822960"/>
              <a:chOff x="7274394" y="5003998"/>
              <a:chExt cx="822960" cy="82296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96D97D0-52FB-6285-1784-434A17ACD9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74394" y="5003998"/>
                <a:ext cx="822960" cy="822960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A3B5DC6-C546-BD14-D1CE-E9D4D1B525A3}"/>
                  </a:ext>
                </a:extLst>
              </p:cNvPr>
              <p:cNvSpPr/>
              <p:nvPr/>
            </p:nvSpPr>
            <p:spPr>
              <a:xfrm>
                <a:off x="7813797" y="5546923"/>
                <a:ext cx="142389" cy="91440"/>
              </a:xfrm>
              <a:prstGeom prst="rect">
                <a:avLst/>
              </a:prstGeom>
              <a:solidFill>
                <a:srgbClr val="ECEF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90F95F1-5383-AD68-D5E9-45A21A2A6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13187" y="5529388"/>
              <a:ext cx="142389" cy="142389"/>
            </a:xfrm>
            <a:prstGeom prst="rect">
              <a:avLst/>
            </a:prstGeom>
          </p:spPr>
        </p:pic>
      </p:grp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DCEB6E3D-2796-9E68-23E2-B3CDD6715484}"/>
              </a:ext>
            </a:extLst>
          </p:cNvPr>
          <p:cNvSpPr txBox="1">
            <a:spLocks/>
          </p:cNvSpPr>
          <p:nvPr/>
        </p:nvSpPr>
        <p:spPr>
          <a:xfrm>
            <a:off x="8017678" y="5806753"/>
            <a:ext cx="4025288" cy="396594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Poor Web element Localization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58230D-55A1-F478-E537-A98469647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927" y="4455165"/>
            <a:ext cx="800470" cy="80047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BF366E1-BD17-FF48-DD68-8E5EC92E7581}"/>
              </a:ext>
            </a:extLst>
          </p:cNvPr>
          <p:cNvGrpSpPr/>
          <p:nvPr/>
        </p:nvGrpSpPr>
        <p:grpSpPr>
          <a:xfrm>
            <a:off x="7862296" y="4259506"/>
            <a:ext cx="4057018" cy="1094286"/>
            <a:chOff x="7059653" y="4295594"/>
            <a:chExt cx="4057018" cy="10942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8ACDD7D-1181-1A13-507C-E28660708F8C}"/>
                </a:ext>
              </a:extLst>
            </p:cNvPr>
            <p:cNvSpPr/>
            <p:nvPr/>
          </p:nvSpPr>
          <p:spPr>
            <a:xfrm>
              <a:off x="7059653" y="4393276"/>
              <a:ext cx="4057018" cy="996604"/>
            </a:xfrm>
            <a:prstGeom prst="roundRect">
              <a:avLst>
                <a:gd name="adj" fmla="val 10367"/>
              </a:avLst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300" i="1" dirty="0">
                  <a:solidFill>
                    <a:schemeClr val="tx1"/>
                  </a:solidFill>
                  <a:latin typeface="Red Hat Text" panose="02010303040201060303" pitchFamily="2" charset="0"/>
                  <a:ea typeface="Red Hat Text" panose="02010303040201060303" pitchFamily="2" charset="0"/>
                  <a:cs typeface="Red Hat Text" panose="02010303040201060303" pitchFamily="2" charset="0"/>
                </a:rPr>
                <a:t>… The website presents the “Forced Action” pattern at location: </a:t>
              </a:r>
              <a:r>
                <a:rPr lang="en-US" sz="1300" i="1" dirty="0">
                  <a:solidFill>
                    <a:srgbClr val="0479A8"/>
                  </a:solidFill>
                  <a:latin typeface="Red Hat Text" panose="02010303040201060303" pitchFamily="2" charset="0"/>
                  <a:ea typeface="Red Hat Text" panose="02010303040201060303" pitchFamily="2" charset="0"/>
                  <a:cs typeface="Red Hat Text" panose="02010303040201060303" pitchFamily="2" charset="0"/>
                </a:rPr>
                <a:t>(120,100,300,177)</a:t>
              </a:r>
              <a:r>
                <a:rPr lang="en-US" sz="1300" i="1" dirty="0">
                  <a:solidFill>
                    <a:schemeClr val="tx1"/>
                  </a:solidFill>
                  <a:latin typeface="Red Hat Text" panose="02010303040201060303" pitchFamily="2" charset="0"/>
                  <a:ea typeface="Red Hat Text" panose="02010303040201060303" pitchFamily="2" charset="0"/>
                  <a:cs typeface="Red Hat Text" panose="02010303040201060303" pitchFamily="2" charset="0"/>
                </a:rPr>
                <a:t> …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A083335-BF36-B932-8FBF-D6536ADCEB77}"/>
                </a:ext>
              </a:extLst>
            </p:cNvPr>
            <p:cNvSpPr/>
            <p:nvPr/>
          </p:nvSpPr>
          <p:spPr>
            <a:xfrm>
              <a:off x="7272123" y="4295594"/>
              <a:ext cx="1109072" cy="195368"/>
            </a:xfrm>
            <a:prstGeom prst="roundRect">
              <a:avLst>
                <a:gd name="adj" fmla="val 40938"/>
              </a:avLst>
            </a:prstGeom>
            <a:solidFill>
              <a:srgbClr val="61D836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Red Hat Text" panose="02010303040201060303" pitchFamily="2" charset="0"/>
                  <a:ea typeface="Red Hat Text" panose="02010303040201060303" pitchFamily="2" charset="0"/>
                  <a:cs typeface="Red Hat Text" panose="02010303040201060303" pitchFamily="2" charset="0"/>
                </a:rPr>
                <a:t>Model Output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9DFA92-F462-E976-3603-F69D0876C246}"/>
              </a:ext>
            </a:extLst>
          </p:cNvPr>
          <p:cNvCxnSpPr>
            <a:cxnSpLocks/>
          </p:cNvCxnSpPr>
          <p:nvPr/>
        </p:nvCxnSpPr>
        <p:spPr>
          <a:xfrm>
            <a:off x="5960536" y="4855400"/>
            <a:ext cx="457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C30376E-0819-D6DA-D795-7EFBA5BE042C}"/>
              </a:ext>
            </a:extLst>
          </p:cNvPr>
          <p:cNvCxnSpPr>
            <a:cxnSpLocks/>
          </p:cNvCxnSpPr>
          <p:nvPr/>
        </p:nvCxnSpPr>
        <p:spPr>
          <a:xfrm>
            <a:off x="7342133" y="4855400"/>
            <a:ext cx="457200" cy="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AFFFD079-193B-BEDF-70EE-F8B30256126F}"/>
              </a:ext>
            </a:extLst>
          </p:cNvPr>
          <p:cNvSpPr txBox="1">
            <a:spLocks/>
          </p:cNvSpPr>
          <p:nvPr/>
        </p:nvSpPr>
        <p:spPr>
          <a:xfrm>
            <a:off x="6313630" y="4083610"/>
            <a:ext cx="1121057" cy="396594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 dirty="0"/>
              <a:t>Where?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CF7A3F-C671-65A8-8AA5-B611D2BFC9EF}"/>
              </a:ext>
            </a:extLst>
          </p:cNvPr>
          <p:cNvSpPr/>
          <p:nvPr/>
        </p:nvSpPr>
        <p:spPr>
          <a:xfrm>
            <a:off x="878114" y="2939143"/>
            <a:ext cx="1059543" cy="255901"/>
          </a:xfrm>
          <a:prstGeom prst="rect">
            <a:avLst/>
          </a:prstGeom>
          <a:noFill/>
          <a:ln w="19050">
            <a:solidFill>
              <a:srgbClr val="0479A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15" grpId="0"/>
      <p:bldP spid="26" grpId="0" build="allAtOnce"/>
      <p:bldP spid="28" grpId="0" uiExpand="1" build="p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E245C-29FC-D87B-7E3F-3AD5BFCAC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03A32-9455-3F67-67C2-1776F2A97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AutoBot</a:t>
            </a:r>
            <a:r>
              <a:rPr lang="en-US" i="1" dirty="0"/>
              <a:t> – Automatically Detecting Online DPs</a:t>
            </a:r>
            <a:br>
              <a:rPr lang="en-US" i="1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E25DB-75D1-BD08-2D06-AD58668AE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CCS’ 2025</a:t>
            </a:r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D9595EA-9BA6-DD62-A82F-2A9655F4EF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55" r="1359"/>
          <a:stretch>
            <a:fillRect/>
          </a:stretch>
        </p:blipFill>
        <p:spPr>
          <a:xfrm>
            <a:off x="201153" y="2531813"/>
            <a:ext cx="2350958" cy="162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F4BDB7-4276-D366-26C4-41185318C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50" y="1463404"/>
            <a:ext cx="881564" cy="881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98C41-144D-0957-D7BC-24CFE81EF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088" y="1467144"/>
            <a:ext cx="877824" cy="8778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58FEDB-E16C-1D33-AC48-CF1A5C34DB88}"/>
              </a:ext>
            </a:extLst>
          </p:cNvPr>
          <p:cNvSpPr/>
          <p:nvPr/>
        </p:nvSpPr>
        <p:spPr>
          <a:xfrm>
            <a:off x="2965740" y="2384121"/>
            <a:ext cx="6179187" cy="1943405"/>
          </a:xfrm>
          <a:prstGeom prst="roundRect">
            <a:avLst>
              <a:gd name="adj" fmla="val 7607"/>
            </a:avLst>
          </a:prstGeom>
          <a:noFill/>
          <a:ln w="28575">
            <a:solidFill>
              <a:srgbClr val="68A2D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ED407171-9A61-D904-8EFA-96CBD23F57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892941"/>
              </p:ext>
            </p:extLst>
          </p:nvPr>
        </p:nvGraphicFramePr>
        <p:xfrm>
          <a:off x="9056480" y="2477031"/>
          <a:ext cx="3048000" cy="17853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1513">
                  <a:extLst>
                    <a:ext uri="{9D8B030D-6E8A-4147-A177-3AD203B41FA5}">
                      <a16:colId xmlns:a16="http://schemas.microsoft.com/office/drawing/2014/main" val="2985177157"/>
                    </a:ext>
                  </a:extLst>
                </a:gridCol>
                <a:gridCol w="834887">
                  <a:extLst>
                    <a:ext uri="{9D8B030D-6E8A-4147-A177-3AD203B41FA5}">
                      <a16:colId xmlns:a16="http://schemas.microsoft.com/office/drawing/2014/main" val="92458537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786348731"/>
                    </a:ext>
                  </a:extLst>
                </a:gridCol>
              </a:tblGrid>
              <a:tr h="474636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Deceptive Category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Deceptive Subtype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Reasoning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69294"/>
                  </a:ext>
                </a:extLst>
              </a:tr>
              <a:tr h="4746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non-deceptive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not-applicable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Standard element, not deceptive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37473"/>
                  </a:ext>
                </a:extLst>
              </a:tr>
              <a:tr h="26326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extLst>
                  <a:ext uri="{0D108BD9-81ED-4DB2-BD59-A6C34878D82A}">
                    <a16:rowId xmlns:a16="http://schemas.microsoft.com/office/drawing/2014/main" val="1089462432"/>
                  </a:ext>
                </a:extLst>
              </a:tr>
              <a:tr h="57283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forced-action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forced-action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No easy reject option; must accept all or customize.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482229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65FBF8F-5D15-FA90-BB54-A324BD51274A}"/>
              </a:ext>
            </a:extLst>
          </p:cNvPr>
          <p:cNvSpPr/>
          <p:nvPr/>
        </p:nvSpPr>
        <p:spPr>
          <a:xfrm>
            <a:off x="9732480" y="5478629"/>
            <a:ext cx="1753728" cy="582447"/>
          </a:xfrm>
          <a:prstGeom prst="roundRect">
            <a:avLst>
              <a:gd name="adj" fmla="val 9338"/>
            </a:avLst>
          </a:prstGeom>
          <a:solidFill>
            <a:srgbClr val="EAD7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Non-Deceptive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Not-Applicable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500C26-5851-D9F0-376A-0BF8B8E086FD}"/>
              </a:ext>
            </a:extLst>
          </p:cNvPr>
          <p:cNvSpPr/>
          <p:nvPr/>
        </p:nvSpPr>
        <p:spPr>
          <a:xfrm>
            <a:off x="9728282" y="4787510"/>
            <a:ext cx="1762124" cy="582447"/>
          </a:xfrm>
          <a:prstGeom prst="roundRect">
            <a:avLst>
              <a:gd name="adj" fmla="val 9338"/>
            </a:avLst>
          </a:prstGeom>
          <a:solidFill>
            <a:srgbClr val="FFF2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Forced-Action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Forced-Action</a:t>
            </a:r>
            <a:endParaRPr lang="en-US" sz="1400" dirty="0">
              <a:solidFill>
                <a:schemeClr val="tx1"/>
              </a:solidFill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C2A967-59BB-DD06-419C-D54B23294373}"/>
              </a:ext>
            </a:extLst>
          </p:cNvPr>
          <p:cNvSpPr/>
          <p:nvPr/>
        </p:nvSpPr>
        <p:spPr>
          <a:xfrm>
            <a:off x="437936" y="4787510"/>
            <a:ext cx="2891482" cy="1273566"/>
          </a:xfrm>
          <a:prstGeom prst="roundRect">
            <a:avLst>
              <a:gd name="adj" fmla="val 9338"/>
            </a:avLst>
          </a:prstGeom>
          <a:solidFill>
            <a:srgbClr val="E0E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Interface-Interference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0" i="0" u="none" strike="noStrike" dirty="0" err="1">
                <a:solidFill>
                  <a:schemeClr val="tx1"/>
                </a:solidFill>
                <a:effectLst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Confirmshaming</a:t>
            </a:r>
            <a:endParaRPr lang="en-US" sz="1400" b="0" i="0" u="none" strike="noStrike" dirty="0">
              <a:solidFill>
                <a:schemeClr val="tx1"/>
              </a:solidFill>
              <a:effectLst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Fake-Scarcity/Fake-Urgency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Nudge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Hard-to-Cancel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8B84636-8495-C345-8C16-BFAA45E95B25}"/>
              </a:ext>
            </a:extLst>
          </p:cNvPr>
          <p:cNvSpPr/>
          <p:nvPr/>
        </p:nvSpPr>
        <p:spPr>
          <a:xfrm>
            <a:off x="3534718" y="4787510"/>
            <a:ext cx="2891482" cy="1267387"/>
          </a:xfrm>
          <a:prstGeom prst="roundRect">
            <a:avLst>
              <a:gd name="adj" fmla="val 9338"/>
            </a:avLst>
          </a:prstGeom>
          <a:solidFill>
            <a:srgbClr val="E0F0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Obstruction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Hard-to-Cancel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Pre-Selection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Visual-Interference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Jargon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65F3748-5C64-C422-18ED-9B81ADA618A4}"/>
              </a:ext>
            </a:extLst>
          </p:cNvPr>
          <p:cNvSpPr/>
          <p:nvPr/>
        </p:nvSpPr>
        <p:spPr>
          <a:xfrm>
            <a:off x="6631500" y="4787510"/>
            <a:ext cx="2891482" cy="1267387"/>
          </a:xfrm>
          <a:prstGeom prst="roundRect">
            <a:avLst>
              <a:gd name="adj" fmla="val 9338"/>
            </a:avLst>
          </a:prstGeom>
          <a:solidFill>
            <a:srgbClr val="FAE6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0" u="none" strike="noStrike" dirty="0">
                <a:solidFill>
                  <a:schemeClr val="tx1"/>
                </a:solidFill>
                <a:effectLst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Sneaking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Hidden-Subscription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Hidden-Costs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Disguised-Ads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Trick-Wording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9B16AB-BA3F-D293-BAC2-88D89020004B}"/>
              </a:ext>
            </a:extLst>
          </p:cNvPr>
          <p:cNvSpPr/>
          <p:nvPr/>
        </p:nvSpPr>
        <p:spPr>
          <a:xfrm>
            <a:off x="124275" y="2449251"/>
            <a:ext cx="2517913" cy="1813146"/>
          </a:xfrm>
          <a:prstGeom prst="roundRect">
            <a:avLst>
              <a:gd name="adj" fmla="val 7607"/>
            </a:avLst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14D8F4-64E4-31D5-1F72-660DF2ED3251}"/>
              </a:ext>
            </a:extLst>
          </p:cNvPr>
          <p:cNvSpPr/>
          <p:nvPr/>
        </p:nvSpPr>
        <p:spPr>
          <a:xfrm>
            <a:off x="5266817" y="4320297"/>
            <a:ext cx="1577032" cy="297801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ElementMap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130EEC-FE47-3E72-915E-45FDBD50D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168" y="2028438"/>
            <a:ext cx="343488" cy="34348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B497EC-C79D-C2F2-0B91-7D8797146922}"/>
              </a:ext>
            </a:extLst>
          </p:cNvPr>
          <p:cNvCxnSpPr>
            <a:cxnSpLocks/>
          </p:cNvCxnSpPr>
          <p:nvPr/>
        </p:nvCxnSpPr>
        <p:spPr>
          <a:xfrm>
            <a:off x="2595624" y="3355824"/>
            <a:ext cx="457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5ECB13D-F4B3-F92C-F3EA-921AFA6ED5C8}"/>
              </a:ext>
            </a:extLst>
          </p:cNvPr>
          <p:cNvSpPr/>
          <p:nvPr/>
        </p:nvSpPr>
        <p:spPr>
          <a:xfrm>
            <a:off x="672869" y="4274013"/>
            <a:ext cx="1407526" cy="344085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Screenshot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DEE501-6653-118B-893A-F154EBA16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1181" y="211709"/>
            <a:ext cx="1790819" cy="121950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C4E7CBB-0649-44E6-AF38-8AE3D3FE8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842072"/>
              </p:ext>
            </p:extLst>
          </p:nvPr>
        </p:nvGraphicFramePr>
        <p:xfrm>
          <a:off x="3055817" y="2477032"/>
          <a:ext cx="6000663" cy="17853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1434">
                  <a:extLst>
                    <a:ext uri="{9D8B030D-6E8A-4147-A177-3AD203B41FA5}">
                      <a16:colId xmlns:a16="http://schemas.microsoft.com/office/drawing/2014/main" val="217410727"/>
                    </a:ext>
                  </a:extLst>
                </a:gridCol>
                <a:gridCol w="692737">
                  <a:extLst>
                    <a:ext uri="{9D8B030D-6E8A-4147-A177-3AD203B41FA5}">
                      <a16:colId xmlns:a16="http://schemas.microsoft.com/office/drawing/2014/main" val="3411554263"/>
                    </a:ext>
                  </a:extLst>
                </a:gridCol>
                <a:gridCol w="736920">
                  <a:extLst>
                    <a:ext uri="{9D8B030D-6E8A-4147-A177-3AD203B41FA5}">
                      <a16:colId xmlns:a16="http://schemas.microsoft.com/office/drawing/2014/main" val="3491900756"/>
                    </a:ext>
                  </a:extLst>
                </a:gridCol>
                <a:gridCol w="702309">
                  <a:extLst>
                    <a:ext uri="{9D8B030D-6E8A-4147-A177-3AD203B41FA5}">
                      <a16:colId xmlns:a16="http://schemas.microsoft.com/office/drawing/2014/main" val="2964573196"/>
                    </a:ext>
                  </a:extLst>
                </a:gridCol>
                <a:gridCol w="449943">
                  <a:extLst>
                    <a:ext uri="{9D8B030D-6E8A-4147-A177-3AD203B41FA5}">
                      <a16:colId xmlns:a16="http://schemas.microsoft.com/office/drawing/2014/main" val="1974870714"/>
                    </a:ext>
                  </a:extLst>
                </a:gridCol>
                <a:gridCol w="1349829">
                  <a:extLst>
                    <a:ext uri="{9D8B030D-6E8A-4147-A177-3AD203B41FA5}">
                      <a16:colId xmlns:a16="http://schemas.microsoft.com/office/drawing/2014/main" val="3466511431"/>
                    </a:ext>
                  </a:extLst>
                </a:gridCol>
                <a:gridCol w="1317491">
                  <a:extLst>
                    <a:ext uri="{9D8B030D-6E8A-4147-A177-3AD203B41FA5}">
                      <a16:colId xmlns:a16="http://schemas.microsoft.com/office/drawing/2014/main" val="1193375360"/>
                    </a:ext>
                  </a:extLst>
                </a:gridCol>
              </a:tblGrid>
              <a:tr h="474636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Text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Element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Top</a:t>
                      </a:r>
                    </a:p>
                    <a:p>
                      <a:pPr algn="ctr"/>
                      <a:r>
                        <a:rPr lang="en-US" sz="11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Co-</a:t>
                      </a:r>
                      <a:r>
                        <a:rPr lang="en-US" sz="1100" b="1" i="1" dirty="0" err="1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ords</a:t>
                      </a:r>
                      <a:endParaRPr lang="en-US" sz="1100" b="1" i="1" dirty="0">
                        <a:latin typeface="Red Hat Text" panose="02010303040201060303" pitchFamily="2" charset="0"/>
                        <a:ea typeface="Red Hat Text" panose="02010303040201060303" pitchFamily="2" charset="0"/>
                        <a:cs typeface="Red Hat Text" panose="02010303040201060303" pitchFamily="2" charset="0"/>
                      </a:endParaRP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Bottom</a:t>
                      </a:r>
                    </a:p>
                    <a:p>
                      <a:pPr algn="ctr"/>
                      <a:r>
                        <a:rPr lang="en-US" sz="11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Co-</a:t>
                      </a:r>
                      <a:r>
                        <a:rPr lang="en-US" sz="1100" b="1" i="1" dirty="0" err="1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ords</a:t>
                      </a:r>
                      <a:endParaRPr lang="en-US" sz="1100" b="1" i="1" dirty="0">
                        <a:latin typeface="Red Hat Text" panose="02010303040201060303" pitchFamily="2" charset="0"/>
                        <a:ea typeface="Red Hat Text" panose="02010303040201060303" pitchFamily="2" charset="0"/>
                        <a:cs typeface="Red Hat Text" panose="02010303040201060303" pitchFamily="2" charset="0"/>
                      </a:endParaRP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Font Size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Background Color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Font Color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69294"/>
                  </a:ext>
                </a:extLst>
              </a:tr>
              <a:tr h="474636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Stack Exchange 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text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(41, 33)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(172, 53)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19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Woodsmoke, (RGB: 12, 13, 14)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Curious Blue, </a:t>
                      </a:r>
                    </a:p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(RGB: 55, 151, 230)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37473"/>
                  </a:ext>
                </a:extLst>
              </a:tr>
              <a:tr h="263261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... 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1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...</a:t>
                      </a:r>
                      <a:endParaRPr lang="en-US" sz="1100">
                        <a:latin typeface="Red Hat Text" panose="02010303040201060303" pitchFamily="2" charset="0"/>
                        <a:ea typeface="Red Hat Text" panose="02010303040201060303" pitchFamily="2" charset="0"/>
                        <a:cs typeface="Red Hat Text" panose="02010303040201060303" pitchFamily="2" charset="0"/>
                      </a:endParaRP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extLst>
                  <a:ext uri="{0D108BD9-81ED-4DB2-BD59-A6C34878D82A}">
                    <a16:rowId xmlns:a16="http://schemas.microsoft.com/office/drawing/2014/main" val="1089462432"/>
                  </a:ext>
                </a:extLst>
              </a:tr>
              <a:tr h="572833"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Accept </a:t>
                      </a:r>
                    </a:p>
                    <a:p>
                      <a:pPr algn="l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all </a:t>
                      </a:r>
                    </a:p>
                    <a:p>
                      <a:pPr algn="l"/>
                      <a:r>
                        <a:rPr lang="en-US" sz="1100" baseline="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cookies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aseline="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button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(772, 35)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(826, 51)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18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Picton</a:t>
                      </a:r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 Blue, </a:t>
                      </a:r>
                    </a:p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(RGB: 69, 177, 232)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Black, </a:t>
                      </a:r>
                    </a:p>
                    <a:p>
                      <a:pPr algn="ctr"/>
                      <a:r>
                        <a:rPr lang="en-US" sz="11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(RGB: 0, 0, 0)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482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3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allAtOnce" animBg="1"/>
      <p:bldP spid="15" grpId="0" uiExpand="1" build="allAtOnce" animBg="1"/>
      <p:bldP spid="16" grpId="0" uiExpand="1" build="allAtOnce" animBg="1"/>
      <p:bldP spid="17" grpId="0" uiExpand="1" build="allAtOnce" animBg="1"/>
      <p:bldP spid="18" grpId="0" uiExpand="1" build="allAtOnce" animBg="1"/>
      <p:bldP spid="5" grpId="0" animBg="1"/>
      <p:bldP spid="20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DE4BE-5ADC-7DB9-6DBD-FF55C1B42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1EB9F5-0BF5-4510-E6BE-0AF82E955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Module</a:t>
            </a:r>
            <a:br>
              <a:rPr lang="en-US" dirty="0"/>
            </a:b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8F02F-A47D-B1CD-A4EF-7B6E710B2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CCS’ 2025</a:t>
            </a:r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61594-A4F0-569E-DE5D-EAFF310B48A4}"/>
              </a:ext>
            </a:extLst>
          </p:cNvPr>
          <p:cNvSpPr/>
          <p:nvPr/>
        </p:nvSpPr>
        <p:spPr>
          <a:xfrm>
            <a:off x="515421" y="4519952"/>
            <a:ext cx="1407526" cy="355863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Screenshot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257B2-527A-AF2D-6AD8-54317F5DB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264" y="2078749"/>
            <a:ext cx="731520" cy="7315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70CD48-D883-6505-D9BE-CE7BE54DEBDE}"/>
              </a:ext>
            </a:extLst>
          </p:cNvPr>
          <p:cNvSpPr/>
          <p:nvPr/>
        </p:nvSpPr>
        <p:spPr>
          <a:xfrm>
            <a:off x="2208911" y="5240080"/>
            <a:ext cx="1714226" cy="355863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UI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CFA23-7143-76A7-C231-455BE27E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264" y="4343002"/>
            <a:ext cx="731520" cy="73152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EDA1779-1EA6-40D1-FCF0-316A3C9A3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511669"/>
              </p:ext>
            </p:extLst>
          </p:nvPr>
        </p:nvGraphicFramePr>
        <p:xfrm>
          <a:off x="4025900" y="1326075"/>
          <a:ext cx="7829551" cy="1946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3727">
                  <a:extLst>
                    <a:ext uri="{9D8B030D-6E8A-4147-A177-3AD203B41FA5}">
                      <a16:colId xmlns:a16="http://schemas.microsoft.com/office/drawing/2014/main" val="217410727"/>
                    </a:ext>
                  </a:extLst>
                </a:gridCol>
                <a:gridCol w="1383563">
                  <a:extLst>
                    <a:ext uri="{9D8B030D-6E8A-4147-A177-3AD203B41FA5}">
                      <a16:colId xmlns:a16="http://schemas.microsoft.com/office/drawing/2014/main" val="3491900756"/>
                    </a:ext>
                  </a:extLst>
                </a:gridCol>
                <a:gridCol w="1347758">
                  <a:extLst>
                    <a:ext uri="{9D8B030D-6E8A-4147-A177-3AD203B41FA5}">
                      <a16:colId xmlns:a16="http://schemas.microsoft.com/office/drawing/2014/main" val="2964573196"/>
                    </a:ext>
                  </a:extLst>
                </a:gridCol>
                <a:gridCol w="630932">
                  <a:extLst>
                    <a:ext uri="{9D8B030D-6E8A-4147-A177-3AD203B41FA5}">
                      <a16:colId xmlns:a16="http://schemas.microsoft.com/office/drawing/2014/main" val="1974870714"/>
                    </a:ext>
                  </a:extLst>
                </a:gridCol>
                <a:gridCol w="1594733">
                  <a:extLst>
                    <a:ext uri="{9D8B030D-6E8A-4147-A177-3AD203B41FA5}">
                      <a16:colId xmlns:a16="http://schemas.microsoft.com/office/drawing/2014/main" val="3466511431"/>
                    </a:ext>
                  </a:extLst>
                </a:gridCol>
                <a:gridCol w="1858838">
                  <a:extLst>
                    <a:ext uri="{9D8B030D-6E8A-4147-A177-3AD203B41FA5}">
                      <a16:colId xmlns:a16="http://schemas.microsoft.com/office/drawing/2014/main" val="1193375360"/>
                    </a:ext>
                  </a:extLst>
                </a:gridCol>
              </a:tblGrid>
              <a:tr h="446906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Text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Top-Coordinates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Bottom-Coordinates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Font Size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Background Color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Font Color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69294"/>
                  </a:ext>
                </a:extLst>
              </a:tr>
              <a:tr h="4469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Stack Exchange 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(41, 33)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(172, 53)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19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Woodsmoke, </a:t>
                      </a:r>
                      <a:b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</a:br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(RGB: 12, 13, 14)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Curious Blue,</a:t>
                      </a:r>
                      <a:b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</a:br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(RGB: 55, 151, 230)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37473"/>
                  </a:ext>
                </a:extLst>
              </a:tr>
              <a:tr h="247881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... 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...</a:t>
                      </a:r>
                      <a:endParaRPr lang="en-US" sz="1600">
                        <a:latin typeface="Red Hat Text" panose="02010303040201060303" pitchFamily="2" charset="0"/>
                        <a:ea typeface="Red Hat Text" panose="02010303040201060303" pitchFamily="2" charset="0"/>
                        <a:cs typeface="Red Hat Text" panose="02010303040201060303" pitchFamily="2" charset="0"/>
                      </a:endParaRP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extLst>
                  <a:ext uri="{0D108BD9-81ED-4DB2-BD59-A6C34878D82A}">
                    <a16:rowId xmlns:a16="http://schemas.microsoft.com/office/drawing/2014/main" val="1089462432"/>
                  </a:ext>
                </a:extLst>
              </a:tr>
              <a:tr h="446906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Accept all </a:t>
                      </a:r>
                      <a:r>
                        <a:rPr lang="en-US" sz="1600" baseline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cookies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(772, 35)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(826, 51)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18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err="1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Picton</a:t>
                      </a:r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 Blue, </a:t>
                      </a:r>
                      <a:b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</a:br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(RGB: 12, 13, 14)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Black, </a:t>
                      </a:r>
                    </a:p>
                    <a:p>
                      <a:pPr algn="ctr"/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(RGB: 0, 0, 0)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48222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17771F2-D606-14D6-8EF4-CDAC1E51A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274485"/>
              </p:ext>
            </p:extLst>
          </p:nvPr>
        </p:nvGraphicFramePr>
        <p:xfrm>
          <a:off x="4025900" y="4262251"/>
          <a:ext cx="2788308" cy="12271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8932">
                  <a:extLst>
                    <a:ext uri="{9D8B030D-6E8A-4147-A177-3AD203B41FA5}">
                      <a16:colId xmlns:a16="http://schemas.microsoft.com/office/drawing/2014/main" val="217410727"/>
                    </a:ext>
                  </a:extLst>
                </a:gridCol>
                <a:gridCol w="502128">
                  <a:extLst>
                    <a:ext uri="{9D8B030D-6E8A-4147-A177-3AD203B41FA5}">
                      <a16:colId xmlns:a16="http://schemas.microsoft.com/office/drawing/2014/main" val="3491900756"/>
                    </a:ext>
                  </a:extLst>
                </a:gridCol>
                <a:gridCol w="416203">
                  <a:extLst>
                    <a:ext uri="{9D8B030D-6E8A-4147-A177-3AD203B41FA5}">
                      <a16:colId xmlns:a16="http://schemas.microsoft.com/office/drawing/2014/main" val="2964573196"/>
                    </a:ext>
                  </a:extLst>
                </a:gridCol>
                <a:gridCol w="504842">
                  <a:extLst>
                    <a:ext uri="{9D8B030D-6E8A-4147-A177-3AD203B41FA5}">
                      <a16:colId xmlns:a16="http://schemas.microsoft.com/office/drawing/2014/main" val="1974870714"/>
                    </a:ext>
                  </a:extLst>
                </a:gridCol>
                <a:gridCol w="416203">
                  <a:extLst>
                    <a:ext uri="{9D8B030D-6E8A-4147-A177-3AD203B41FA5}">
                      <a16:colId xmlns:a16="http://schemas.microsoft.com/office/drawing/2014/main" val="3466511431"/>
                    </a:ext>
                  </a:extLst>
                </a:gridCol>
              </a:tblGrid>
              <a:tr h="316039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Element</a:t>
                      </a:r>
                    </a:p>
                  </a:txBody>
                  <a:tcPr marL="59848" marR="59848" marT="29928" marB="299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X</a:t>
                      </a:r>
                      <a:r>
                        <a:rPr lang="en-US" sz="1600" b="1" i="1" baseline="-250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1</a:t>
                      </a:r>
                    </a:p>
                  </a:txBody>
                  <a:tcPr marL="59848" marR="59848" marT="29928" marB="299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Y</a:t>
                      </a:r>
                      <a:r>
                        <a:rPr lang="en-US" sz="1600" b="1" i="1" baseline="-250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1</a:t>
                      </a:r>
                    </a:p>
                  </a:txBody>
                  <a:tcPr marL="59848" marR="59848" marT="29928" marB="299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X</a:t>
                      </a:r>
                      <a:r>
                        <a:rPr lang="en-US" sz="1600" b="1" i="0" baseline="-250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2</a:t>
                      </a:r>
                    </a:p>
                  </a:txBody>
                  <a:tcPr marL="59848" marR="59848" marT="29928" marB="299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Y</a:t>
                      </a:r>
                      <a:r>
                        <a:rPr lang="en-US" sz="1600" b="1" i="1" baseline="-250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2</a:t>
                      </a:r>
                    </a:p>
                  </a:txBody>
                  <a:tcPr marL="59848" marR="59848" marT="29928" marB="299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8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69294"/>
                  </a:ext>
                </a:extLst>
              </a:tr>
              <a:tr h="221114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text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45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33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170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50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37473"/>
                  </a:ext>
                </a:extLst>
              </a:tr>
              <a:tr h="22111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marL="0" marR="0" lvl="0" indent="0" algn="ctr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extLst>
                  <a:ext uri="{0D108BD9-81ED-4DB2-BD59-A6C34878D82A}">
                    <a16:rowId xmlns:a16="http://schemas.microsoft.com/office/drawing/2014/main" val="1089462432"/>
                  </a:ext>
                </a:extLst>
              </a:tr>
              <a:tr h="221114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button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780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33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850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70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48222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362D2EA-4273-7531-AF8A-E46E72710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43484"/>
              </p:ext>
            </p:extLst>
          </p:nvPr>
        </p:nvGraphicFramePr>
        <p:xfrm>
          <a:off x="7920020" y="3899954"/>
          <a:ext cx="3935431" cy="1946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4812">
                  <a:extLst>
                    <a:ext uri="{9D8B030D-6E8A-4147-A177-3AD203B41FA5}">
                      <a16:colId xmlns:a16="http://schemas.microsoft.com/office/drawing/2014/main" val="217410727"/>
                    </a:ext>
                  </a:extLst>
                </a:gridCol>
                <a:gridCol w="1000307">
                  <a:extLst>
                    <a:ext uri="{9D8B030D-6E8A-4147-A177-3AD203B41FA5}">
                      <a16:colId xmlns:a16="http://schemas.microsoft.com/office/drawing/2014/main" val="1875001207"/>
                    </a:ext>
                  </a:extLst>
                </a:gridCol>
                <a:gridCol w="1419615">
                  <a:extLst>
                    <a:ext uri="{9D8B030D-6E8A-4147-A177-3AD203B41FA5}">
                      <a16:colId xmlns:a16="http://schemas.microsoft.com/office/drawing/2014/main" val="3491900756"/>
                    </a:ext>
                  </a:extLst>
                </a:gridCol>
                <a:gridCol w="460697">
                  <a:extLst>
                    <a:ext uri="{9D8B030D-6E8A-4147-A177-3AD203B41FA5}">
                      <a16:colId xmlns:a16="http://schemas.microsoft.com/office/drawing/2014/main" val="2964573196"/>
                    </a:ext>
                  </a:extLst>
                </a:gridCol>
              </a:tblGrid>
              <a:tr h="16984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Text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Element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Top-Coordinates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69294"/>
                  </a:ext>
                </a:extLst>
              </a:tr>
              <a:tr h="16984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Stack Exchange 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text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(41, 33)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37473"/>
                  </a:ext>
                </a:extLst>
              </a:tr>
              <a:tr h="94205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/>
                </a:tc>
                <a:extLst>
                  <a:ext uri="{0D108BD9-81ED-4DB2-BD59-A6C34878D82A}">
                    <a16:rowId xmlns:a16="http://schemas.microsoft.com/office/drawing/2014/main" val="1089462432"/>
                  </a:ext>
                </a:extLst>
              </a:tr>
              <a:tr h="169843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Accept all cookies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button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(772, 35)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482229"/>
                  </a:ext>
                </a:extLst>
              </a:tr>
            </a:tbl>
          </a:graphicData>
        </a:graphic>
      </p:graphicFrame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2E0B8E47-673C-7874-3154-9890CF242CFD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2403398" y="2810269"/>
            <a:ext cx="662626" cy="76636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894BBE9E-6AE1-D934-5C20-CDA8DE65887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403398" y="3576636"/>
            <a:ext cx="662626" cy="76636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D9B694-110C-AF92-1558-71FBAAF6DD5D}"/>
              </a:ext>
            </a:extLst>
          </p:cNvPr>
          <p:cNvCxnSpPr>
            <a:cxnSpLocks/>
          </p:cNvCxnSpPr>
          <p:nvPr/>
        </p:nvCxnSpPr>
        <p:spPr>
          <a:xfrm>
            <a:off x="3552261" y="2444509"/>
            <a:ext cx="37087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4AACC4-DC70-8EC6-4516-66800617D15B}"/>
              </a:ext>
            </a:extLst>
          </p:cNvPr>
          <p:cNvCxnSpPr>
            <a:cxnSpLocks/>
          </p:cNvCxnSpPr>
          <p:nvPr/>
        </p:nvCxnSpPr>
        <p:spPr>
          <a:xfrm>
            <a:off x="3519223" y="4708762"/>
            <a:ext cx="37087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EC255B4E-E209-8C1D-EEF3-692301CD8BE0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18091" y="3771176"/>
            <a:ext cx="1600725" cy="60313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DE4A93-92DA-6733-FF6E-A9E478151A55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814208" y="4873106"/>
            <a:ext cx="1105812" cy="27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FCFD455-8686-89BC-EC3A-3D1D9C102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561" y="4662492"/>
            <a:ext cx="426646" cy="42664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414D6A-F250-E29A-0188-A4C59D2067EF}"/>
              </a:ext>
            </a:extLst>
          </p:cNvPr>
          <p:cNvSpPr/>
          <p:nvPr/>
        </p:nvSpPr>
        <p:spPr>
          <a:xfrm>
            <a:off x="9234568" y="6012308"/>
            <a:ext cx="1577032" cy="355863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ElementMap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19B2690-D1E0-B527-D50B-962BEC7096C0}"/>
              </a:ext>
            </a:extLst>
          </p:cNvPr>
          <p:cNvSpPr/>
          <p:nvPr/>
        </p:nvSpPr>
        <p:spPr>
          <a:xfrm>
            <a:off x="2208911" y="1551376"/>
            <a:ext cx="1714226" cy="355863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Text Extractor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35F1804-D83A-ABED-CA94-7D28A4DA6DEC}"/>
              </a:ext>
            </a:extLst>
          </p:cNvPr>
          <p:cNvSpPr/>
          <p:nvPr/>
        </p:nvSpPr>
        <p:spPr>
          <a:xfrm>
            <a:off x="4669545" y="4112192"/>
            <a:ext cx="4518904" cy="541087"/>
          </a:xfrm>
          <a:custGeom>
            <a:avLst/>
            <a:gdLst>
              <a:gd name="connsiteX0" fmla="*/ 0 w 4518904"/>
              <a:gd name="connsiteY0" fmla="*/ 541087 h 541087"/>
              <a:gd name="connsiteX1" fmla="*/ 2333290 w 4518904"/>
              <a:gd name="connsiteY1" fmla="*/ 21 h 541087"/>
              <a:gd name="connsiteX2" fmla="*/ 4518904 w 4518904"/>
              <a:gd name="connsiteY2" fmla="*/ 521763 h 54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8904" h="541087" fill="none" extrusionOk="0">
                <a:moveTo>
                  <a:pt x="0" y="541087"/>
                </a:moveTo>
                <a:cubicBezTo>
                  <a:pt x="987218" y="211397"/>
                  <a:pt x="1493935" y="79709"/>
                  <a:pt x="2333290" y="21"/>
                </a:cubicBezTo>
                <a:cubicBezTo>
                  <a:pt x="3125958" y="-17954"/>
                  <a:pt x="4295691" y="359624"/>
                  <a:pt x="4518904" y="521763"/>
                </a:cubicBezTo>
              </a:path>
              <a:path w="4518904" h="541087" stroke="0" extrusionOk="0">
                <a:moveTo>
                  <a:pt x="0" y="541087"/>
                </a:moveTo>
                <a:cubicBezTo>
                  <a:pt x="824714" y="247720"/>
                  <a:pt x="1483776" y="21753"/>
                  <a:pt x="2333290" y="21"/>
                </a:cubicBezTo>
                <a:cubicBezTo>
                  <a:pt x="3072272" y="29471"/>
                  <a:pt x="4148026" y="306857"/>
                  <a:pt x="4518904" y="521763"/>
                </a:cubicBezTo>
              </a:path>
            </a:pathLst>
          </a:custGeom>
          <a:ln w="38100"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7910698">
                  <a:custGeom>
                    <a:avLst/>
                    <a:gdLst>
                      <a:gd name="connsiteX0" fmla="*/ 0 w 4663440"/>
                      <a:gd name="connsiteY0" fmla="*/ 1280211 h 1280211"/>
                      <a:gd name="connsiteX1" fmla="*/ 2407920 w 4663440"/>
                      <a:gd name="connsiteY1" fmla="*/ 51 h 1280211"/>
                      <a:gd name="connsiteX2" fmla="*/ 4663440 w 4663440"/>
                      <a:gd name="connsiteY2" fmla="*/ 1234491 h 1280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63440" h="1280211">
                        <a:moveTo>
                          <a:pt x="0" y="1280211"/>
                        </a:moveTo>
                        <a:cubicBezTo>
                          <a:pt x="815340" y="643941"/>
                          <a:pt x="1630680" y="7671"/>
                          <a:pt x="2407920" y="51"/>
                        </a:cubicBezTo>
                        <a:cubicBezTo>
                          <a:pt x="3185160" y="-7569"/>
                          <a:pt x="4368800" y="825551"/>
                          <a:pt x="4663440" y="1234491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1AAE3BD-4B0C-6503-58B9-E31A05F1A010}"/>
              </a:ext>
            </a:extLst>
          </p:cNvPr>
          <p:cNvSpPr/>
          <p:nvPr/>
        </p:nvSpPr>
        <p:spPr>
          <a:xfrm rot="11051710">
            <a:off x="4659588" y="5586751"/>
            <a:ext cx="4515739" cy="530844"/>
          </a:xfrm>
          <a:custGeom>
            <a:avLst/>
            <a:gdLst>
              <a:gd name="connsiteX0" fmla="*/ 0 w 4515739"/>
              <a:gd name="connsiteY0" fmla="*/ 530844 h 530844"/>
              <a:gd name="connsiteX1" fmla="*/ 2331656 w 4515739"/>
              <a:gd name="connsiteY1" fmla="*/ 21 h 530844"/>
              <a:gd name="connsiteX2" fmla="*/ 4515739 w 4515739"/>
              <a:gd name="connsiteY2" fmla="*/ 511886 h 53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5739" h="530844" fill="none" extrusionOk="0">
                <a:moveTo>
                  <a:pt x="0" y="530844"/>
                </a:moveTo>
                <a:cubicBezTo>
                  <a:pt x="925763" y="225017"/>
                  <a:pt x="1503258" y="70396"/>
                  <a:pt x="2331656" y="21"/>
                </a:cubicBezTo>
                <a:cubicBezTo>
                  <a:pt x="3173690" y="-36521"/>
                  <a:pt x="4293109" y="353085"/>
                  <a:pt x="4515739" y="511886"/>
                </a:cubicBezTo>
              </a:path>
              <a:path w="4515739" h="530844" stroke="0" extrusionOk="0">
                <a:moveTo>
                  <a:pt x="0" y="530844"/>
                </a:moveTo>
                <a:cubicBezTo>
                  <a:pt x="862972" y="215186"/>
                  <a:pt x="1503539" y="17682"/>
                  <a:pt x="2331656" y="21"/>
                </a:cubicBezTo>
                <a:cubicBezTo>
                  <a:pt x="3072666" y="23640"/>
                  <a:pt x="4187739" y="321281"/>
                  <a:pt x="4515739" y="511886"/>
                </a:cubicBezTo>
              </a:path>
            </a:pathLst>
          </a:custGeom>
          <a:ln w="38100">
            <a:headEnd type="arrow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7910698">
                  <a:custGeom>
                    <a:avLst/>
                    <a:gdLst>
                      <a:gd name="connsiteX0" fmla="*/ 0 w 4663440"/>
                      <a:gd name="connsiteY0" fmla="*/ 1280211 h 1280211"/>
                      <a:gd name="connsiteX1" fmla="*/ 2407920 w 4663440"/>
                      <a:gd name="connsiteY1" fmla="*/ 51 h 1280211"/>
                      <a:gd name="connsiteX2" fmla="*/ 4663440 w 4663440"/>
                      <a:gd name="connsiteY2" fmla="*/ 1234491 h 1280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63440" h="1280211">
                        <a:moveTo>
                          <a:pt x="0" y="1280211"/>
                        </a:moveTo>
                        <a:cubicBezTo>
                          <a:pt x="815340" y="643941"/>
                          <a:pt x="1630680" y="7671"/>
                          <a:pt x="2407920" y="51"/>
                        </a:cubicBezTo>
                        <a:cubicBezTo>
                          <a:pt x="3185160" y="-7569"/>
                          <a:pt x="4368800" y="825551"/>
                          <a:pt x="4663440" y="1234491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3CE89D-4CBC-832C-5C7B-8532B58859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555" r="1359"/>
          <a:stretch>
            <a:fillRect/>
          </a:stretch>
        </p:blipFill>
        <p:spPr>
          <a:xfrm>
            <a:off x="200779" y="2804317"/>
            <a:ext cx="2207095" cy="152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08F773-2E89-A84D-A2E2-F4185D885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981" y="338392"/>
            <a:ext cx="881564" cy="88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9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FF8DB-B474-39FA-2ED3-2CB75E077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5EAD03-1DE0-198D-C01B-EC02D265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Module</a:t>
            </a:r>
            <a:br>
              <a:rPr lang="en-US" dirty="0"/>
            </a:b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D1606A-EEEF-D523-E964-9142C8D76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CCS’ 2025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FA4A4A-8CC5-EB54-F72C-D8EE30266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332343"/>
              </p:ext>
            </p:extLst>
          </p:nvPr>
        </p:nvGraphicFramePr>
        <p:xfrm>
          <a:off x="165095" y="3920518"/>
          <a:ext cx="3531938" cy="1732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4999">
                  <a:extLst>
                    <a:ext uri="{9D8B030D-6E8A-4147-A177-3AD203B41FA5}">
                      <a16:colId xmlns:a16="http://schemas.microsoft.com/office/drawing/2014/main" val="217410727"/>
                    </a:ext>
                  </a:extLst>
                </a:gridCol>
                <a:gridCol w="889633">
                  <a:extLst>
                    <a:ext uri="{9D8B030D-6E8A-4147-A177-3AD203B41FA5}">
                      <a16:colId xmlns:a16="http://schemas.microsoft.com/office/drawing/2014/main" val="1875001207"/>
                    </a:ext>
                  </a:extLst>
                </a:gridCol>
                <a:gridCol w="1246909">
                  <a:extLst>
                    <a:ext uri="{9D8B030D-6E8A-4147-A177-3AD203B41FA5}">
                      <a16:colId xmlns:a16="http://schemas.microsoft.com/office/drawing/2014/main" val="3491900756"/>
                    </a:ext>
                  </a:extLst>
                </a:gridCol>
                <a:gridCol w="460397">
                  <a:extLst>
                    <a:ext uri="{9D8B030D-6E8A-4147-A177-3AD203B41FA5}">
                      <a16:colId xmlns:a16="http://schemas.microsoft.com/office/drawing/2014/main" val="2964573196"/>
                    </a:ext>
                  </a:extLst>
                </a:gridCol>
              </a:tblGrid>
              <a:tr h="37436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Text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Element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Top-Coordinates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69294"/>
                  </a:ext>
                </a:extLst>
              </a:tr>
              <a:tr h="374367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Stack Exchange 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text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(41, 33)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37473"/>
                  </a:ext>
                </a:extLst>
              </a:tr>
              <a:tr h="21021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/>
                </a:tc>
                <a:extLst>
                  <a:ext uri="{0D108BD9-81ED-4DB2-BD59-A6C34878D82A}">
                    <a16:rowId xmlns:a16="http://schemas.microsoft.com/office/drawing/2014/main" val="1089462432"/>
                  </a:ext>
                </a:extLst>
              </a:tr>
              <a:tr h="374367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Accept all cookies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button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(772, 35)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482229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523D57-2E46-FE4F-C1E9-E7628462200F}"/>
              </a:ext>
            </a:extLst>
          </p:cNvPr>
          <p:cNvSpPr/>
          <p:nvPr/>
        </p:nvSpPr>
        <p:spPr>
          <a:xfrm>
            <a:off x="951509" y="5801829"/>
            <a:ext cx="1593350" cy="355863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ElementMap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ed Hat Text" panose="02010303040201060303" pitchFamily="2" charset="0"/>
              <a:ea typeface="Red Hat Text" panose="02010303040201060303" pitchFamily="2" charset="0"/>
              <a:cs typeface="Red Hat Text" panose="02010303040201060303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E73F7E-6C1F-6E76-F6DF-37BBCF773DA5}"/>
              </a:ext>
            </a:extLst>
          </p:cNvPr>
          <p:cNvSpPr/>
          <p:nvPr/>
        </p:nvSpPr>
        <p:spPr>
          <a:xfrm>
            <a:off x="3883661" y="1803787"/>
            <a:ext cx="2567573" cy="2075589"/>
          </a:xfrm>
          <a:prstGeom prst="roundRect">
            <a:avLst>
              <a:gd name="adj" fmla="val 6878"/>
            </a:avLst>
          </a:prstGeom>
          <a:solidFill>
            <a:srgbClr val="E97132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5333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You are an helpful AI. You given a special CSV file with values separated by pipe (|), containing tabular data in text format from a website and a taxonomy to detect deceptive patterns. …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FEA0E6-D990-7F10-3F29-2974C0363741}"/>
              </a:ext>
            </a:extLst>
          </p:cNvPr>
          <p:cNvCxnSpPr>
            <a:cxnSpLocks/>
          </p:cNvCxnSpPr>
          <p:nvPr/>
        </p:nvCxnSpPr>
        <p:spPr>
          <a:xfrm>
            <a:off x="3808067" y="4861582"/>
            <a:ext cx="725833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06E870-61F5-1EFE-CA9C-B62D94FA2F6B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167448" y="3879376"/>
            <a:ext cx="0" cy="47172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F2351A-F2DA-A340-E449-0B65279A2704}"/>
              </a:ext>
            </a:extLst>
          </p:cNvPr>
          <p:cNvSpPr/>
          <p:nvPr/>
        </p:nvSpPr>
        <p:spPr>
          <a:xfrm>
            <a:off x="4601051" y="5801828"/>
            <a:ext cx="1089156" cy="354435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33370"/>
            <a:r>
              <a:rPr lang="en-US" i="1" kern="0" dirty="0">
                <a:solidFill>
                  <a:prstClr val="black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LLM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869FB58-747F-3714-147C-E875AE252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666021"/>
              </p:ext>
            </p:extLst>
          </p:nvPr>
        </p:nvGraphicFramePr>
        <p:xfrm>
          <a:off x="6561181" y="3280438"/>
          <a:ext cx="5494201" cy="2373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8997">
                  <a:extLst>
                    <a:ext uri="{9D8B030D-6E8A-4147-A177-3AD203B41FA5}">
                      <a16:colId xmlns:a16="http://schemas.microsoft.com/office/drawing/2014/main" val="217410727"/>
                    </a:ext>
                  </a:extLst>
                </a:gridCol>
                <a:gridCol w="862205">
                  <a:extLst>
                    <a:ext uri="{9D8B030D-6E8A-4147-A177-3AD203B41FA5}">
                      <a16:colId xmlns:a16="http://schemas.microsoft.com/office/drawing/2014/main" val="1875001207"/>
                    </a:ext>
                  </a:extLst>
                </a:gridCol>
                <a:gridCol w="433453">
                  <a:extLst>
                    <a:ext uri="{9D8B030D-6E8A-4147-A177-3AD203B41FA5}">
                      <a16:colId xmlns:a16="http://schemas.microsoft.com/office/drawing/2014/main" val="1974870714"/>
                    </a:ext>
                  </a:extLst>
                </a:gridCol>
                <a:gridCol w="1009081">
                  <a:extLst>
                    <a:ext uri="{9D8B030D-6E8A-4147-A177-3AD203B41FA5}">
                      <a16:colId xmlns:a16="http://schemas.microsoft.com/office/drawing/2014/main" val="1193375360"/>
                    </a:ext>
                  </a:extLst>
                </a:gridCol>
                <a:gridCol w="1005698">
                  <a:extLst>
                    <a:ext uri="{9D8B030D-6E8A-4147-A177-3AD203B41FA5}">
                      <a16:colId xmlns:a16="http://schemas.microsoft.com/office/drawing/2014/main" val="1877383961"/>
                    </a:ext>
                  </a:extLst>
                </a:gridCol>
                <a:gridCol w="1264767">
                  <a:extLst>
                    <a:ext uri="{9D8B030D-6E8A-4147-A177-3AD203B41FA5}">
                      <a16:colId xmlns:a16="http://schemas.microsoft.com/office/drawing/2014/main" val="1239638065"/>
                    </a:ext>
                  </a:extLst>
                </a:gridCol>
              </a:tblGrid>
              <a:tr h="189157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Text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Element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Deceptive Category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Deceptive Subtype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Reasoning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69294"/>
                  </a:ext>
                </a:extLst>
              </a:tr>
              <a:tr h="293607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Stack Exchange 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text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non-deceptive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not-applicable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Standard element, not deceptive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37473"/>
                  </a:ext>
                </a:extLst>
              </a:tr>
              <a:tr h="108839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extLst>
                  <a:ext uri="{0D108BD9-81ED-4DB2-BD59-A6C34878D82A}">
                    <a16:rowId xmlns:a16="http://schemas.microsoft.com/office/drawing/2014/main" val="1089462432"/>
                  </a:ext>
                </a:extLst>
              </a:tr>
              <a:tr h="38348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Accept all cookies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button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forced-action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forced-action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No easy reject option; must accept all or customize.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482229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D88076-A4A3-4ED9-7730-AC50D62F57EF}"/>
              </a:ext>
            </a:extLst>
          </p:cNvPr>
          <p:cNvSpPr/>
          <p:nvPr/>
        </p:nvSpPr>
        <p:spPr>
          <a:xfrm>
            <a:off x="7657014" y="5801829"/>
            <a:ext cx="3302534" cy="355863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Classifications with Reasoning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7F2140-1066-22CA-6D57-F7C1AF3C7B58}"/>
              </a:ext>
            </a:extLst>
          </p:cNvPr>
          <p:cNvCxnSpPr>
            <a:cxnSpLocks/>
          </p:cNvCxnSpPr>
          <p:nvPr/>
        </p:nvCxnSpPr>
        <p:spPr>
          <a:xfrm>
            <a:off x="5690207" y="4861582"/>
            <a:ext cx="725833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53A44-ED1C-7048-C4BA-DD3A19CE79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55" r="1359"/>
          <a:stretch>
            <a:fillRect/>
          </a:stretch>
        </p:blipFill>
        <p:spPr>
          <a:xfrm>
            <a:off x="398096" y="1380246"/>
            <a:ext cx="2954704" cy="204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76D765-2FF3-B926-9246-6C5F3DFF6B8F}"/>
              </a:ext>
            </a:extLst>
          </p:cNvPr>
          <p:cNvCxnSpPr>
            <a:cxnSpLocks/>
          </p:cNvCxnSpPr>
          <p:nvPr/>
        </p:nvCxnSpPr>
        <p:spPr>
          <a:xfrm>
            <a:off x="1875448" y="3512820"/>
            <a:ext cx="0" cy="293398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825B2E2-416E-5AB9-4F32-A822013B0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150" y="4384284"/>
            <a:ext cx="954596" cy="95459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03AB181-4BC3-8E1F-6128-9E76A9C5869B}"/>
              </a:ext>
            </a:extLst>
          </p:cNvPr>
          <p:cNvGrpSpPr/>
          <p:nvPr/>
        </p:nvGrpSpPr>
        <p:grpSpPr>
          <a:xfrm>
            <a:off x="8431836" y="1046702"/>
            <a:ext cx="1189067" cy="1268724"/>
            <a:chOff x="9015407" y="1046702"/>
            <a:chExt cx="1189067" cy="126872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CDE5761-2C78-8D1B-3117-7CE6152A9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5407" y="1046702"/>
              <a:ext cx="954596" cy="9545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BCC2244-17F4-1CB9-0209-265596541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92705" y="1603657"/>
              <a:ext cx="711769" cy="711769"/>
            </a:xfrm>
            <a:prstGeom prst="rect">
              <a:avLst/>
            </a:prstGeom>
          </p:spPr>
        </p:pic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A67A413-2019-9530-00AE-513EADDC915D}"/>
              </a:ext>
            </a:extLst>
          </p:cNvPr>
          <p:cNvSpPr/>
          <p:nvPr/>
        </p:nvSpPr>
        <p:spPr>
          <a:xfrm>
            <a:off x="8032779" y="2367823"/>
            <a:ext cx="1987180" cy="354435"/>
          </a:xfrm>
          <a:prstGeom prst="roundRect">
            <a:avLst/>
          </a:prstGeom>
          <a:solidFill>
            <a:srgbClr val="156082">
              <a:lumMod val="40000"/>
              <a:lumOff val="6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533370"/>
            <a:r>
              <a:rPr lang="en-US" i="1" kern="0" dirty="0">
                <a:solidFill>
                  <a:prstClr val="black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rPr>
              <a:t>Verification LLM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BAFD1B47-A03C-24BE-A68F-81EE7A2B04CA}"/>
              </a:ext>
            </a:extLst>
          </p:cNvPr>
          <p:cNvCxnSpPr>
            <a:cxnSpLocks/>
            <a:endCxn id="26" idx="1"/>
          </p:cNvCxnSpPr>
          <p:nvPr/>
        </p:nvCxnSpPr>
        <p:spPr>
          <a:xfrm rot="5400000" flipH="1" flipV="1">
            <a:off x="7060236" y="1798320"/>
            <a:ext cx="1645920" cy="1097280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8C603E46-9DA2-F841-F80F-1E2AF13809B8}"/>
              </a:ext>
            </a:extLst>
          </p:cNvPr>
          <p:cNvCxnSpPr>
            <a:cxnSpLocks/>
          </p:cNvCxnSpPr>
          <p:nvPr/>
        </p:nvCxnSpPr>
        <p:spPr>
          <a:xfrm>
            <a:off x="9488030" y="1524000"/>
            <a:ext cx="1097280" cy="1645920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B9CCDEA7-53AE-0736-B0BA-B3FBC47B1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606058"/>
              </p:ext>
            </p:extLst>
          </p:nvPr>
        </p:nvGraphicFramePr>
        <p:xfrm>
          <a:off x="6561024" y="3280438"/>
          <a:ext cx="5494201" cy="2373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8997">
                  <a:extLst>
                    <a:ext uri="{9D8B030D-6E8A-4147-A177-3AD203B41FA5}">
                      <a16:colId xmlns:a16="http://schemas.microsoft.com/office/drawing/2014/main" val="217410727"/>
                    </a:ext>
                  </a:extLst>
                </a:gridCol>
                <a:gridCol w="862205">
                  <a:extLst>
                    <a:ext uri="{9D8B030D-6E8A-4147-A177-3AD203B41FA5}">
                      <a16:colId xmlns:a16="http://schemas.microsoft.com/office/drawing/2014/main" val="1875001207"/>
                    </a:ext>
                  </a:extLst>
                </a:gridCol>
                <a:gridCol w="433453">
                  <a:extLst>
                    <a:ext uri="{9D8B030D-6E8A-4147-A177-3AD203B41FA5}">
                      <a16:colId xmlns:a16="http://schemas.microsoft.com/office/drawing/2014/main" val="1974870714"/>
                    </a:ext>
                  </a:extLst>
                </a:gridCol>
                <a:gridCol w="1009081">
                  <a:extLst>
                    <a:ext uri="{9D8B030D-6E8A-4147-A177-3AD203B41FA5}">
                      <a16:colId xmlns:a16="http://schemas.microsoft.com/office/drawing/2014/main" val="1193375360"/>
                    </a:ext>
                  </a:extLst>
                </a:gridCol>
                <a:gridCol w="1005698">
                  <a:extLst>
                    <a:ext uri="{9D8B030D-6E8A-4147-A177-3AD203B41FA5}">
                      <a16:colId xmlns:a16="http://schemas.microsoft.com/office/drawing/2014/main" val="1877383961"/>
                    </a:ext>
                  </a:extLst>
                </a:gridCol>
                <a:gridCol w="1264767">
                  <a:extLst>
                    <a:ext uri="{9D8B030D-6E8A-4147-A177-3AD203B41FA5}">
                      <a16:colId xmlns:a16="http://schemas.microsoft.com/office/drawing/2014/main" val="12396380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Text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Element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Deceptive Category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Deceptive Subtype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Reasoning</a:t>
                      </a:r>
                    </a:p>
                  </a:txBody>
                  <a:tcPr marL="59848" marR="59848" marT="29928" marB="29928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8D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469294"/>
                  </a:ext>
                </a:extLst>
              </a:tr>
              <a:tr h="293607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Stack Exchange 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text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non-deceptive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not-applicable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Standard element, not deceptive</a:t>
                      </a:r>
                    </a:p>
                  </a:txBody>
                  <a:tcPr marL="59848" marR="59848" marT="29928" marB="29928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37473"/>
                  </a:ext>
                </a:extLst>
              </a:tr>
              <a:tr h="108839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…</a:t>
                      </a:r>
                    </a:p>
                  </a:txBody>
                  <a:tcPr marL="59848" marR="59848" marT="29928" marB="29928" anchor="ctr"/>
                </a:tc>
                <a:extLst>
                  <a:ext uri="{0D108BD9-81ED-4DB2-BD59-A6C34878D82A}">
                    <a16:rowId xmlns:a16="http://schemas.microsoft.com/office/drawing/2014/main" val="1089462432"/>
                  </a:ext>
                </a:extLst>
              </a:tr>
              <a:tr h="383480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Accept all cookies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button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[…]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non-deceptive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non-deceptive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Red Hat Text" panose="02010303040201060303" pitchFamily="2" charset="0"/>
                          <a:ea typeface="Red Hat Text" panose="02010303040201060303" pitchFamily="2" charset="0"/>
                          <a:cs typeface="Red Hat Text" panose="02010303040201060303" pitchFamily="2" charset="0"/>
                        </a:rPr>
                        <a:t>Necessary only &amp; 'Accept All' buttons available.</a:t>
                      </a:r>
                    </a:p>
                  </a:txBody>
                  <a:tcPr marL="59848" marR="59848" marT="29928" marB="29928" anchor="ctr">
                    <a:solidFill>
                      <a:srgbClr val="A6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482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7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UW-Madison theme1">
      <a:dk1>
        <a:srgbClr val="202020"/>
      </a:dk1>
      <a:lt1>
        <a:srgbClr val="FFFFFF"/>
      </a:lt1>
      <a:dk2>
        <a:srgbClr val="101010"/>
      </a:dk2>
      <a:lt2>
        <a:srgbClr val="DADFE1"/>
      </a:lt2>
      <a:accent1>
        <a:srgbClr val="C5050C"/>
      </a:accent1>
      <a:accent2>
        <a:srgbClr val="C5050C"/>
      </a:accent2>
      <a:accent3>
        <a:srgbClr val="9B0000"/>
      </a:accent3>
      <a:accent4>
        <a:srgbClr val="FCCB51"/>
      </a:accent4>
      <a:accent5>
        <a:srgbClr val="80B3AE"/>
      </a:accent5>
      <a:accent6>
        <a:srgbClr val="ADADAD"/>
      </a:accent6>
      <a:hlink>
        <a:srgbClr val="0479A8"/>
      </a:hlink>
      <a:folHlink>
        <a:srgbClr val="0479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-Madison-text-RedHat-16_9" id="{95593F7D-9FAF-BB4B-A7BE-F5CF431D03A6}" vid="{E659526A-33C2-F44A-892A-8A9B499011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357be7b-e009-44de-95e6-05a750a1d59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C76D13BCD6C41B2419FF7145E71EE" ma:contentTypeVersion="18" ma:contentTypeDescription="Create a new document." ma:contentTypeScope="" ma:versionID="b8e05f558ab8bf1fef4c9793c6bdb40a">
  <xsd:schema xmlns:xsd="http://www.w3.org/2001/XMLSchema" xmlns:xs="http://www.w3.org/2001/XMLSchema" xmlns:p="http://schemas.microsoft.com/office/2006/metadata/properties" xmlns:ns3="0ac67ac0-8275-4862-b4c6-a28ba8b40908" xmlns:ns4="7357be7b-e009-44de-95e6-05a750a1d590" targetNamespace="http://schemas.microsoft.com/office/2006/metadata/properties" ma:root="true" ma:fieldsID="46b0764ad932f01cdfad4143b93c407d" ns3:_="" ns4:_="">
    <xsd:import namespace="0ac67ac0-8275-4862-b4c6-a28ba8b40908"/>
    <xsd:import namespace="7357be7b-e009-44de-95e6-05a750a1d59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c67ac0-8275-4862-b4c6-a28ba8b409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57be7b-e009-44de-95e6-05a750a1d5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9A8310-A75B-4F54-863D-8E05760747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E538BD-3460-4BBC-8087-444DD61B11EF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7357be7b-e009-44de-95e6-05a750a1d590"/>
    <ds:schemaRef ds:uri="http://purl.org/dc/terms/"/>
    <ds:schemaRef ds:uri="0ac67ac0-8275-4862-b4c6-a28ba8b40908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03EF539-6B08-4AE5-8E85-6BB4B59487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c67ac0-8275-4862-b4c6-a28ba8b40908"/>
    <ds:schemaRef ds:uri="7357be7b-e009-44de-95e6-05a750a1d5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ca68321-0eda-4908-88b2-424a8cb4b0f9}" enabled="0" method="" siteId="{2ca68321-0eda-4908-88b2-424a8cb4b0f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UW-Madison-text-RedHat-16_9</Template>
  <TotalTime>5702</TotalTime>
  <Words>1607</Words>
  <Application>Microsoft Office PowerPoint</Application>
  <PresentationFormat>Widescreen</PresentationFormat>
  <Paragraphs>367</Paragraphs>
  <Slides>16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Calibri</vt:lpstr>
      <vt:lpstr>Helvetica Neue</vt:lpstr>
      <vt:lpstr>JetBrains Mono</vt:lpstr>
      <vt:lpstr>Merriweather</vt:lpstr>
      <vt:lpstr>Red Hat Display</vt:lpstr>
      <vt:lpstr>Red Hat Text</vt:lpstr>
      <vt:lpstr>Wingdings</vt:lpstr>
      <vt:lpstr>Office Theme</vt:lpstr>
      <vt:lpstr>Automatically Detecting Online Deceptive Patterns</vt:lpstr>
      <vt:lpstr>What Are Deceptive Patterns (DP)? </vt:lpstr>
      <vt:lpstr>Impact of Deceptive Patterns </vt:lpstr>
      <vt:lpstr>Need for Automated Detection of DP </vt:lpstr>
      <vt:lpstr>Automating DP Detection </vt:lpstr>
      <vt:lpstr>Automating DP Detection </vt:lpstr>
      <vt:lpstr>AutoBot – Automatically Detecting Online DPs </vt:lpstr>
      <vt:lpstr>Vision Module </vt:lpstr>
      <vt:lpstr>Language Module </vt:lpstr>
      <vt:lpstr>The LLM Spectrum </vt:lpstr>
      <vt:lpstr>Creating Datasets for Evaluation </vt:lpstr>
      <vt:lpstr>End-to-End Evaluation </vt:lpstr>
      <vt:lpstr>End-to-End Evaluation </vt:lpstr>
      <vt:lpstr>Applications </vt:lpstr>
      <vt:lpstr>Applications </vt:lpstr>
      <vt:lpstr>Takeaways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Asmit Nayak</dc:creator>
  <cp:lastModifiedBy>Asmit Nayak</cp:lastModifiedBy>
  <cp:revision>6</cp:revision>
  <dcterms:created xsi:type="dcterms:W3CDTF">2025-09-26T05:14:51Z</dcterms:created>
  <dcterms:modified xsi:type="dcterms:W3CDTF">2025-10-14T02:10:44Z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0x010100188C76D13BCD6C41B2419FF7145E71EE</vt:lpwstr>
  </property>
</Properties>
</file>